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89" r:id="rId2"/>
    <p:sldId id="351" r:id="rId3"/>
    <p:sldId id="280" r:id="rId4"/>
    <p:sldId id="257" r:id="rId5"/>
    <p:sldId id="259" r:id="rId6"/>
    <p:sldId id="296" r:id="rId7"/>
    <p:sldId id="300" r:id="rId8"/>
    <p:sldId id="301" r:id="rId9"/>
    <p:sldId id="272" r:id="rId10"/>
    <p:sldId id="271" r:id="rId11"/>
    <p:sldId id="267" r:id="rId12"/>
    <p:sldId id="268" r:id="rId13"/>
    <p:sldId id="270" r:id="rId14"/>
    <p:sldId id="337" r:id="rId15"/>
    <p:sldId id="260" r:id="rId16"/>
    <p:sldId id="277" r:id="rId17"/>
    <p:sldId id="263" r:id="rId18"/>
    <p:sldId id="302" r:id="rId19"/>
    <p:sldId id="338" r:id="rId20"/>
    <p:sldId id="339" r:id="rId21"/>
    <p:sldId id="340" r:id="rId22"/>
    <p:sldId id="281" r:id="rId23"/>
    <p:sldId id="341" r:id="rId24"/>
    <p:sldId id="258" r:id="rId25"/>
    <p:sldId id="342" r:id="rId26"/>
    <p:sldId id="343" r:id="rId27"/>
    <p:sldId id="262" r:id="rId28"/>
    <p:sldId id="265" r:id="rId29"/>
    <p:sldId id="344" r:id="rId30"/>
    <p:sldId id="345" r:id="rId31"/>
    <p:sldId id="346" r:id="rId32"/>
    <p:sldId id="347" r:id="rId33"/>
    <p:sldId id="348" r:id="rId34"/>
    <p:sldId id="264" r:id="rId35"/>
    <p:sldId id="349" r:id="rId36"/>
    <p:sldId id="274" r:id="rId37"/>
    <p:sldId id="350" r:id="rId38"/>
    <p:sldId id="294" r:id="rId39"/>
    <p:sldId id="269" r:id="rId40"/>
    <p:sldId id="352" r:id="rId41"/>
    <p:sldId id="276" r:id="rId42"/>
    <p:sldId id="278" r:id="rId43"/>
    <p:sldId id="354" r:id="rId44"/>
    <p:sldId id="355" r:id="rId45"/>
    <p:sldId id="353" r:id="rId46"/>
    <p:sldId id="318" r:id="rId47"/>
    <p:sldId id="356" r:id="rId48"/>
    <p:sldId id="357" r:id="rId49"/>
    <p:sldId id="288" r:id="rId50"/>
    <p:sldId id="275" r:id="rId51"/>
    <p:sldId id="316" r:id="rId52"/>
    <p:sldId id="266" r:id="rId53"/>
    <p:sldId id="358" r:id="rId54"/>
    <p:sldId id="305" r:id="rId55"/>
    <p:sldId id="298" r:id="rId56"/>
    <p:sldId id="299" r:id="rId57"/>
    <p:sldId id="359" r:id="rId58"/>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81" autoAdjust="0"/>
    <p:restoredTop sz="94660"/>
  </p:normalViewPr>
  <p:slideViewPr>
    <p:cSldViewPr snapToGrid="0">
      <p:cViewPr varScale="1">
        <p:scale>
          <a:sx n="54" d="100"/>
          <a:sy n="54" d="100"/>
        </p:scale>
        <p:origin x="114" y="2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BDC69D-12C4-48C2-8153-47BF9613CB2A}" type="datetimeFigureOut">
              <a:rPr lang="es-PE" smtClean="0"/>
              <a:t>19/09/2025</a:t>
            </a:fld>
            <a:endParaRPr lang="es-P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B4D788-BD10-45F7-923B-05ABDED29615}" type="slidenum">
              <a:rPr lang="es-PE" smtClean="0"/>
              <a:t>‹#›</a:t>
            </a:fld>
            <a:endParaRPr lang="es-PE"/>
          </a:p>
        </p:txBody>
      </p:sp>
    </p:spTree>
    <p:extLst>
      <p:ext uri="{BB962C8B-B14F-4D97-AF65-F5344CB8AC3E}">
        <p14:creationId xmlns:p14="http://schemas.microsoft.com/office/powerpoint/2010/main" val="25635077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Marcador de imagen de diapositiva 1">
            <a:extLst>
              <a:ext uri="{FF2B5EF4-FFF2-40B4-BE49-F238E27FC236}">
                <a16:creationId xmlns:a16="http://schemas.microsoft.com/office/drawing/2014/main" id="{5606ADB9-E4FA-B2BF-0655-79FDF4682A2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Marcador de notas 2">
            <a:extLst>
              <a:ext uri="{FF2B5EF4-FFF2-40B4-BE49-F238E27FC236}">
                <a16:creationId xmlns:a16="http://schemas.microsoft.com/office/drawing/2014/main" id="{F2C236D1-D11E-370D-87B8-5A2966F9B74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PE" altLang="es-PE"/>
          </a:p>
        </p:txBody>
      </p:sp>
      <p:sp>
        <p:nvSpPr>
          <p:cNvPr id="4100" name="Marcador de número de diapositiva 3">
            <a:extLst>
              <a:ext uri="{FF2B5EF4-FFF2-40B4-BE49-F238E27FC236}">
                <a16:creationId xmlns:a16="http://schemas.microsoft.com/office/drawing/2014/main" id="{BF46732C-6879-4729-B130-884B712943E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04B0C9F-4DC5-40FC-80DC-99A08767BE33}" type="slidenum">
              <a:rPr lang="es-PE" altLang="es-PE"/>
              <a:pPr/>
              <a:t>21</a:t>
            </a:fld>
            <a:endParaRPr lang="es-PE" altLang="es-P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C90C-5EA8-B345-696F-162D35D2C0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PE"/>
          </a:p>
        </p:txBody>
      </p:sp>
      <p:sp>
        <p:nvSpPr>
          <p:cNvPr id="3" name="Subtitle 2">
            <a:extLst>
              <a:ext uri="{FF2B5EF4-FFF2-40B4-BE49-F238E27FC236}">
                <a16:creationId xmlns:a16="http://schemas.microsoft.com/office/drawing/2014/main" id="{BCC125F3-57A4-ACB8-9A94-9317977673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PE"/>
          </a:p>
        </p:txBody>
      </p:sp>
      <p:sp>
        <p:nvSpPr>
          <p:cNvPr id="4" name="Date Placeholder 3">
            <a:extLst>
              <a:ext uri="{FF2B5EF4-FFF2-40B4-BE49-F238E27FC236}">
                <a16:creationId xmlns:a16="http://schemas.microsoft.com/office/drawing/2014/main" id="{E16C6034-92D9-7E09-6453-38C224524A18}"/>
              </a:ext>
            </a:extLst>
          </p:cNvPr>
          <p:cNvSpPr>
            <a:spLocks noGrp="1"/>
          </p:cNvSpPr>
          <p:nvPr>
            <p:ph type="dt" sz="half" idx="10"/>
          </p:nvPr>
        </p:nvSpPr>
        <p:spPr/>
        <p:txBody>
          <a:bodyPr/>
          <a:lstStyle/>
          <a:p>
            <a:fld id="{37CF9F39-9E99-4703-B8F5-64E442C944BE}" type="datetimeFigureOut">
              <a:rPr lang="es-PE" smtClean="0"/>
              <a:t>19/09/2025</a:t>
            </a:fld>
            <a:endParaRPr lang="es-PE"/>
          </a:p>
        </p:txBody>
      </p:sp>
      <p:sp>
        <p:nvSpPr>
          <p:cNvPr id="5" name="Footer Placeholder 4">
            <a:extLst>
              <a:ext uri="{FF2B5EF4-FFF2-40B4-BE49-F238E27FC236}">
                <a16:creationId xmlns:a16="http://schemas.microsoft.com/office/drawing/2014/main" id="{B16EE209-7C19-135D-142E-4E7A1647A4B4}"/>
              </a:ext>
            </a:extLst>
          </p:cNvPr>
          <p:cNvSpPr>
            <a:spLocks noGrp="1"/>
          </p:cNvSpPr>
          <p:nvPr>
            <p:ph type="ftr" sz="quarter" idx="11"/>
          </p:nvPr>
        </p:nvSpPr>
        <p:spPr/>
        <p:txBody>
          <a:bodyPr/>
          <a:lstStyle/>
          <a:p>
            <a:endParaRPr lang="es-PE"/>
          </a:p>
        </p:txBody>
      </p:sp>
      <p:sp>
        <p:nvSpPr>
          <p:cNvPr id="6" name="Slide Number Placeholder 5">
            <a:extLst>
              <a:ext uri="{FF2B5EF4-FFF2-40B4-BE49-F238E27FC236}">
                <a16:creationId xmlns:a16="http://schemas.microsoft.com/office/drawing/2014/main" id="{BB62B796-5AF5-B327-D81D-B84DA3BB9C21}"/>
              </a:ext>
            </a:extLst>
          </p:cNvPr>
          <p:cNvSpPr>
            <a:spLocks noGrp="1"/>
          </p:cNvSpPr>
          <p:nvPr>
            <p:ph type="sldNum" sz="quarter" idx="12"/>
          </p:nvPr>
        </p:nvSpPr>
        <p:spPr/>
        <p:txBody>
          <a:bodyPr/>
          <a:lstStyle/>
          <a:p>
            <a:fld id="{BA54390E-D2AA-4863-901A-6F933424EC27}" type="slidenum">
              <a:rPr lang="es-PE" smtClean="0"/>
              <a:t>‹#›</a:t>
            </a:fld>
            <a:endParaRPr lang="es-PE"/>
          </a:p>
        </p:txBody>
      </p:sp>
    </p:spTree>
    <p:extLst>
      <p:ext uri="{BB962C8B-B14F-4D97-AF65-F5344CB8AC3E}">
        <p14:creationId xmlns:p14="http://schemas.microsoft.com/office/powerpoint/2010/main" val="3400665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28ED8-7BC3-F392-0990-68F9F16BD63A}"/>
              </a:ext>
            </a:extLst>
          </p:cNvPr>
          <p:cNvSpPr>
            <a:spLocks noGrp="1"/>
          </p:cNvSpPr>
          <p:nvPr>
            <p:ph type="title"/>
          </p:nvPr>
        </p:nvSpPr>
        <p:spPr/>
        <p:txBody>
          <a:bodyPr/>
          <a:lstStyle/>
          <a:p>
            <a:r>
              <a:rPr lang="en-US"/>
              <a:t>Click to edit Master title style</a:t>
            </a:r>
            <a:endParaRPr lang="es-PE"/>
          </a:p>
        </p:txBody>
      </p:sp>
      <p:sp>
        <p:nvSpPr>
          <p:cNvPr id="3" name="Vertical Text Placeholder 2">
            <a:extLst>
              <a:ext uri="{FF2B5EF4-FFF2-40B4-BE49-F238E27FC236}">
                <a16:creationId xmlns:a16="http://schemas.microsoft.com/office/drawing/2014/main" id="{4E0A2100-D5ED-9E07-A832-E9C2A20A33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4" name="Date Placeholder 3">
            <a:extLst>
              <a:ext uri="{FF2B5EF4-FFF2-40B4-BE49-F238E27FC236}">
                <a16:creationId xmlns:a16="http://schemas.microsoft.com/office/drawing/2014/main" id="{7D2D9319-219A-C71C-387B-A17F8B460203}"/>
              </a:ext>
            </a:extLst>
          </p:cNvPr>
          <p:cNvSpPr>
            <a:spLocks noGrp="1"/>
          </p:cNvSpPr>
          <p:nvPr>
            <p:ph type="dt" sz="half" idx="10"/>
          </p:nvPr>
        </p:nvSpPr>
        <p:spPr/>
        <p:txBody>
          <a:bodyPr/>
          <a:lstStyle/>
          <a:p>
            <a:fld id="{37CF9F39-9E99-4703-B8F5-64E442C944BE}" type="datetimeFigureOut">
              <a:rPr lang="es-PE" smtClean="0"/>
              <a:t>19/09/2025</a:t>
            </a:fld>
            <a:endParaRPr lang="es-PE"/>
          </a:p>
        </p:txBody>
      </p:sp>
      <p:sp>
        <p:nvSpPr>
          <p:cNvPr id="5" name="Footer Placeholder 4">
            <a:extLst>
              <a:ext uri="{FF2B5EF4-FFF2-40B4-BE49-F238E27FC236}">
                <a16:creationId xmlns:a16="http://schemas.microsoft.com/office/drawing/2014/main" id="{87CD5402-EFA9-5FB8-08E4-AC9ABBE3883C}"/>
              </a:ext>
            </a:extLst>
          </p:cNvPr>
          <p:cNvSpPr>
            <a:spLocks noGrp="1"/>
          </p:cNvSpPr>
          <p:nvPr>
            <p:ph type="ftr" sz="quarter" idx="11"/>
          </p:nvPr>
        </p:nvSpPr>
        <p:spPr/>
        <p:txBody>
          <a:bodyPr/>
          <a:lstStyle/>
          <a:p>
            <a:endParaRPr lang="es-PE"/>
          </a:p>
        </p:txBody>
      </p:sp>
      <p:sp>
        <p:nvSpPr>
          <p:cNvPr id="6" name="Slide Number Placeholder 5">
            <a:extLst>
              <a:ext uri="{FF2B5EF4-FFF2-40B4-BE49-F238E27FC236}">
                <a16:creationId xmlns:a16="http://schemas.microsoft.com/office/drawing/2014/main" id="{C2B2D4F9-F004-E3BA-1DAB-766DD221819A}"/>
              </a:ext>
            </a:extLst>
          </p:cNvPr>
          <p:cNvSpPr>
            <a:spLocks noGrp="1"/>
          </p:cNvSpPr>
          <p:nvPr>
            <p:ph type="sldNum" sz="quarter" idx="12"/>
          </p:nvPr>
        </p:nvSpPr>
        <p:spPr/>
        <p:txBody>
          <a:bodyPr/>
          <a:lstStyle/>
          <a:p>
            <a:fld id="{BA54390E-D2AA-4863-901A-6F933424EC27}" type="slidenum">
              <a:rPr lang="es-PE" smtClean="0"/>
              <a:t>‹#›</a:t>
            </a:fld>
            <a:endParaRPr lang="es-PE"/>
          </a:p>
        </p:txBody>
      </p:sp>
    </p:spTree>
    <p:extLst>
      <p:ext uri="{BB962C8B-B14F-4D97-AF65-F5344CB8AC3E}">
        <p14:creationId xmlns:p14="http://schemas.microsoft.com/office/powerpoint/2010/main" val="2114333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F3956F-B1A1-B5D8-98D1-5A87F32B3B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PE"/>
          </a:p>
        </p:txBody>
      </p:sp>
      <p:sp>
        <p:nvSpPr>
          <p:cNvPr id="3" name="Vertical Text Placeholder 2">
            <a:extLst>
              <a:ext uri="{FF2B5EF4-FFF2-40B4-BE49-F238E27FC236}">
                <a16:creationId xmlns:a16="http://schemas.microsoft.com/office/drawing/2014/main" id="{9E110AE2-F730-3EC5-064B-B9F79319182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4" name="Date Placeholder 3">
            <a:extLst>
              <a:ext uri="{FF2B5EF4-FFF2-40B4-BE49-F238E27FC236}">
                <a16:creationId xmlns:a16="http://schemas.microsoft.com/office/drawing/2014/main" id="{834699F5-1F32-D533-2DBC-1A6DAA078B0C}"/>
              </a:ext>
            </a:extLst>
          </p:cNvPr>
          <p:cNvSpPr>
            <a:spLocks noGrp="1"/>
          </p:cNvSpPr>
          <p:nvPr>
            <p:ph type="dt" sz="half" idx="10"/>
          </p:nvPr>
        </p:nvSpPr>
        <p:spPr/>
        <p:txBody>
          <a:bodyPr/>
          <a:lstStyle/>
          <a:p>
            <a:fld id="{37CF9F39-9E99-4703-B8F5-64E442C944BE}" type="datetimeFigureOut">
              <a:rPr lang="es-PE" smtClean="0"/>
              <a:t>19/09/2025</a:t>
            </a:fld>
            <a:endParaRPr lang="es-PE"/>
          </a:p>
        </p:txBody>
      </p:sp>
      <p:sp>
        <p:nvSpPr>
          <p:cNvPr id="5" name="Footer Placeholder 4">
            <a:extLst>
              <a:ext uri="{FF2B5EF4-FFF2-40B4-BE49-F238E27FC236}">
                <a16:creationId xmlns:a16="http://schemas.microsoft.com/office/drawing/2014/main" id="{42AEDA43-5F5E-E983-BF45-F9600389B835}"/>
              </a:ext>
            </a:extLst>
          </p:cNvPr>
          <p:cNvSpPr>
            <a:spLocks noGrp="1"/>
          </p:cNvSpPr>
          <p:nvPr>
            <p:ph type="ftr" sz="quarter" idx="11"/>
          </p:nvPr>
        </p:nvSpPr>
        <p:spPr/>
        <p:txBody>
          <a:bodyPr/>
          <a:lstStyle/>
          <a:p>
            <a:endParaRPr lang="es-PE"/>
          </a:p>
        </p:txBody>
      </p:sp>
      <p:sp>
        <p:nvSpPr>
          <p:cNvPr id="6" name="Slide Number Placeholder 5">
            <a:extLst>
              <a:ext uri="{FF2B5EF4-FFF2-40B4-BE49-F238E27FC236}">
                <a16:creationId xmlns:a16="http://schemas.microsoft.com/office/drawing/2014/main" id="{05AEBCDE-D8FA-0CB7-CFD1-75AE758E3551}"/>
              </a:ext>
            </a:extLst>
          </p:cNvPr>
          <p:cNvSpPr>
            <a:spLocks noGrp="1"/>
          </p:cNvSpPr>
          <p:nvPr>
            <p:ph type="sldNum" sz="quarter" idx="12"/>
          </p:nvPr>
        </p:nvSpPr>
        <p:spPr/>
        <p:txBody>
          <a:bodyPr/>
          <a:lstStyle/>
          <a:p>
            <a:fld id="{BA54390E-D2AA-4863-901A-6F933424EC27}" type="slidenum">
              <a:rPr lang="es-PE" smtClean="0"/>
              <a:t>‹#›</a:t>
            </a:fld>
            <a:endParaRPr lang="es-PE"/>
          </a:p>
        </p:txBody>
      </p:sp>
    </p:spTree>
    <p:extLst>
      <p:ext uri="{BB962C8B-B14F-4D97-AF65-F5344CB8AC3E}">
        <p14:creationId xmlns:p14="http://schemas.microsoft.com/office/powerpoint/2010/main" val="2814188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531DF-BD70-DCF8-BBED-D3766EFF7E63}"/>
              </a:ext>
            </a:extLst>
          </p:cNvPr>
          <p:cNvSpPr>
            <a:spLocks noGrp="1"/>
          </p:cNvSpPr>
          <p:nvPr>
            <p:ph type="title"/>
          </p:nvPr>
        </p:nvSpPr>
        <p:spPr/>
        <p:txBody>
          <a:bodyPr/>
          <a:lstStyle/>
          <a:p>
            <a:r>
              <a:rPr lang="en-US"/>
              <a:t>Click to edit Master title style</a:t>
            </a:r>
            <a:endParaRPr lang="es-PE"/>
          </a:p>
        </p:txBody>
      </p:sp>
      <p:sp>
        <p:nvSpPr>
          <p:cNvPr id="3" name="Content Placeholder 2">
            <a:extLst>
              <a:ext uri="{FF2B5EF4-FFF2-40B4-BE49-F238E27FC236}">
                <a16:creationId xmlns:a16="http://schemas.microsoft.com/office/drawing/2014/main" id="{F76F2C8D-F848-BDC0-FE65-3EE659B8A4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4" name="Date Placeholder 3">
            <a:extLst>
              <a:ext uri="{FF2B5EF4-FFF2-40B4-BE49-F238E27FC236}">
                <a16:creationId xmlns:a16="http://schemas.microsoft.com/office/drawing/2014/main" id="{1C75B95D-563A-DBE3-21CB-04F7D2E3AD99}"/>
              </a:ext>
            </a:extLst>
          </p:cNvPr>
          <p:cNvSpPr>
            <a:spLocks noGrp="1"/>
          </p:cNvSpPr>
          <p:nvPr>
            <p:ph type="dt" sz="half" idx="10"/>
          </p:nvPr>
        </p:nvSpPr>
        <p:spPr/>
        <p:txBody>
          <a:bodyPr/>
          <a:lstStyle/>
          <a:p>
            <a:fld id="{37CF9F39-9E99-4703-B8F5-64E442C944BE}" type="datetimeFigureOut">
              <a:rPr lang="es-PE" smtClean="0"/>
              <a:t>19/09/2025</a:t>
            </a:fld>
            <a:endParaRPr lang="es-PE"/>
          </a:p>
        </p:txBody>
      </p:sp>
      <p:sp>
        <p:nvSpPr>
          <p:cNvPr id="5" name="Footer Placeholder 4">
            <a:extLst>
              <a:ext uri="{FF2B5EF4-FFF2-40B4-BE49-F238E27FC236}">
                <a16:creationId xmlns:a16="http://schemas.microsoft.com/office/drawing/2014/main" id="{1777DD4B-1208-59B7-976F-DFD651439B88}"/>
              </a:ext>
            </a:extLst>
          </p:cNvPr>
          <p:cNvSpPr>
            <a:spLocks noGrp="1"/>
          </p:cNvSpPr>
          <p:nvPr>
            <p:ph type="ftr" sz="quarter" idx="11"/>
          </p:nvPr>
        </p:nvSpPr>
        <p:spPr/>
        <p:txBody>
          <a:bodyPr/>
          <a:lstStyle/>
          <a:p>
            <a:endParaRPr lang="es-PE"/>
          </a:p>
        </p:txBody>
      </p:sp>
      <p:sp>
        <p:nvSpPr>
          <p:cNvPr id="6" name="Slide Number Placeholder 5">
            <a:extLst>
              <a:ext uri="{FF2B5EF4-FFF2-40B4-BE49-F238E27FC236}">
                <a16:creationId xmlns:a16="http://schemas.microsoft.com/office/drawing/2014/main" id="{12F9B3AA-DFEA-1E04-A22A-666914064B31}"/>
              </a:ext>
            </a:extLst>
          </p:cNvPr>
          <p:cNvSpPr>
            <a:spLocks noGrp="1"/>
          </p:cNvSpPr>
          <p:nvPr>
            <p:ph type="sldNum" sz="quarter" idx="12"/>
          </p:nvPr>
        </p:nvSpPr>
        <p:spPr/>
        <p:txBody>
          <a:bodyPr/>
          <a:lstStyle/>
          <a:p>
            <a:fld id="{BA54390E-D2AA-4863-901A-6F933424EC27}" type="slidenum">
              <a:rPr lang="es-PE" smtClean="0"/>
              <a:t>‹#›</a:t>
            </a:fld>
            <a:endParaRPr lang="es-PE"/>
          </a:p>
        </p:txBody>
      </p:sp>
    </p:spTree>
    <p:extLst>
      <p:ext uri="{BB962C8B-B14F-4D97-AF65-F5344CB8AC3E}">
        <p14:creationId xmlns:p14="http://schemas.microsoft.com/office/powerpoint/2010/main" val="1021905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6D177-143F-26AF-B35B-BF097B539D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PE"/>
          </a:p>
        </p:txBody>
      </p:sp>
      <p:sp>
        <p:nvSpPr>
          <p:cNvPr id="3" name="Text Placeholder 2">
            <a:extLst>
              <a:ext uri="{FF2B5EF4-FFF2-40B4-BE49-F238E27FC236}">
                <a16:creationId xmlns:a16="http://schemas.microsoft.com/office/drawing/2014/main" id="{45B06B7B-8E67-5668-470E-7056228513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B7E1559-FADD-EF5E-7519-6A33DDC9E01E}"/>
              </a:ext>
            </a:extLst>
          </p:cNvPr>
          <p:cNvSpPr>
            <a:spLocks noGrp="1"/>
          </p:cNvSpPr>
          <p:nvPr>
            <p:ph type="dt" sz="half" idx="10"/>
          </p:nvPr>
        </p:nvSpPr>
        <p:spPr/>
        <p:txBody>
          <a:bodyPr/>
          <a:lstStyle/>
          <a:p>
            <a:fld id="{37CF9F39-9E99-4703-B8F5-64E442C944BE}" type="datetimeFigureOut">
              <a:rPr lang="es-PE" smtClean="0"/>
              <a:t>19/09/2025</a:t>
            </a:fld>
            <a:endParaRPr lang="es-PE"/>
          </a:p>
        </p:txBody>
      </p:sp>
      <p:sp>
        <p:nvSpPr>
          <p:cNvPr id="5" name="Footer Placeholder 4">
            <a:extLst>
              <a:ext uri="{FF2B5EF4-FFF2-40B4-BE49-F238E27FC236}">
                <a16:creationId xmlns:a16="http://schemas.microsoft.com/office/drawing/2014/main" id="{1E499D78-840C-61F5-422C-46CD3DD15CA3}"/>
              </a:ext>
            </a:extLst>
          </p:cNvPr>
          <p:cNvSpPr>
            <a:spLocks noGrp="1"/>
          </p:cNvSpPr>
          <p:nvPr>
            <p:ph type="ftr" sz="quarter" idx="11"/>
          </p:nvPr>
        </p:nvSpPr>
        <p:spPr/>
        <p:txBody>
          <a:bodyPr/>
          <a:lstStyle/>
          <a:p>
            <a:endParaRPr lang="es-PE"/>
          </a:p>
        </p:txBody>
      </p:sp>
      <p:sp>
        <p:nvSpPr>
          <p:cNvPr id="6" name="Slide Number Placeholder 5">
            <a:extLst>
              <a:ext uri="{FF2B5EF4-FFF2-40B4-BE49-F238E27FC236}">
                <a16:creationId xmlns:a16="http://schemas.microsoft.com/office/drawing/2014/main" id="{27FA95FD-228E-A2B3-35EF-F025E042C66F}"/>
              </a:ext>
            </a:extLst>
          </p:cNvPr>
          <p:cNvSpPr>
            <a:spLocks noGrp="1"/>
          </p:cNvSpPr>
          <p:nvPr>
            <p:ph type="sldNum" sz="quarter" idx="12"/>
          </p:nvPr>
        </p:nvSpPr>
        <p:spPr/>
        <p:txBody>
          <a:bodyPr/>
          <a:lstStyle/>
          <a:p>
            <a:fld id="{BA54390E-D2AA-4863-901A-6F933424EC27}" type="slidenum">
              <a:rPr lang="es-PE" smtClean="0"/>
              <a:t>‹#›</a:t>
            </a:fld>
            <a:endParaRPr lang="es-PE"/>
          </a:p>
        </p:txBody>
      </p:sp>
    </p:spTree>
    <p:extLst>
      <p:ext uri="{BB962C8B-B14F-4D97-AF65-F5344CB8AC3E}">
        <p14:creationId xmlns:p14="http://schemas.microsoft.com/office/powerpoint/2010/main" val="1114458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4FD79-3A16-85DE-F6D6-BCEC1EB59884}"/>
              </a:ext>
            </a:extLst>
          </p:cNvPr>
          <p:cNvSpPr>
            <a:spLocks noGrp="1"/>
          </p:cNvSpPr>
          <p:nvPr>
            <p:ph type="title"/>
          </p:nvPr>
        </p:nvSpPr>
        <p:spPr/>
        <p:txBody>
          <a:bodyPr/>
          <a:lstStyle/>
          <a:p>
            <a:r>
              <a:rPr lang="en-US"/>
              <a:t>Click to edit Master title style</a:t>
            </a:r>
            <a:endParaRPr lang="es-PE"/>
          </a:p>
        </p:txBody>
      </p:sp>
      <p:sp>
        <p:nvSpPr>
          <p:cNvPr id="3" name="Content Placeholder 2">
            <a:extLst>
              <a:ext uri="{FF2B5EF4-FFF2-40B4-BE49-F238E27FC236}">
                <a16:creationId xmlns:a16="http://schemas.microsoft.com/office/drawing/2014/main" id="{D9A46449-9219-3C35-54BC-6AFFDBB35D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4" name="Content Placeholder 3">
            <a:extLst>
              <a:ext uri="{FF2B5EF4-FFF2-40B4-BE49-F238E27FC236}">
                <a16:creationId xmlns:a16="http://schemas.microsoft.com/office/drawing/2014/main" id="{53764266-5D92-8C98-97A9-8455F26855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5" name="Date Placeholder 4">
            <a:extLst>
              <a:ext uri="{FF2B5EF4-FFF2-40B4-BE49-F238E27FC236}">
                <a16:creationId xmlns:a16="http://schemas.microsoft.com/office/drawing/2014/main" id="{0A034A32-BD76-C9A6-DF5D-B22E5C67FA95}"/>
              </a:ext>
            </a:extLst>
          </p:cNvPr>
          <p:cNvSpPr>
            <a:spLocks noGrp="1"/>
          </p:cNvSpPr>
          <p:nvPr>
            <p:ph type="dt" sz="half" idx="10"/>
          </p:nvPr>
        </p:nvSpPr>
        <p:spPr/>
        <p:txBody>
          <a:bodyPr/>
          <a:lstStyle/>
          <a:p>
            <a:fld id="{37CF9F39-9E99-4703-B8F5-64E442C944BE}" type="datetimeFigureOut">
              <a:rPr lang="es-PE" smtClean="0"/>
              <a:t>19/09/2025</a:t>
            </a:fld>
            <a:endParaRPr lang="es-PE"/>
          </a:p>
        </p:txBody>
      </p:sp>
      <p:sp>
        <p:nvSpPr>
          <p:cNvPr id="6" name="Footer Placeholder 5">
            <a:extLst>
              <a:ext uri="{FF2B5EF4-FFF2-40B4-BE49-F238E27FC236}">
                <a16:creationId xmlns:a16="http://schemas.microsoft.com/office/drawing/2014/main" id="{658B41C6-3C6F-3F0F-E89E-44D3851264A8}"/>
              </a:ext>
            </a:extLst>
          </p:cNvPr>
          <p:cNvSpPr>
            <a:spLocks noGrp="1"/>
          </p:cNvSpPr>
          <p:nvPr>
            <p:ph type="ftr" sz="quarter" idx="11"/>
          </p:nvPr>
        </p:nvSpPr>
        <p:spPr/>
        <p:txBody>
          <a:bodyPr/>
          <a:lstStyle/>
          <a:p>
            <a:endParaRPr lang="es-PE"/>
          </a:p>
        </p:txBody>
      </p:sp>
      <p:sp>
        <p:nvSpPr>
          <p:cNvPr id="7" name="Slide Number Placeholder 6">
            <a:extLst>
              <a:ext uri="{FF2B5EF4-FFF2-40B4-BE49-F238E27FC236}">
                <a16:creationId xmlns:a16="http://schemas.microsoft.com/office/drawing/2014/main" id="{485E452C-8382-579A-18C3-13FA1DFBC146}"/>
              </a:ext>
            </a:extLst>
          </p:cNvPr>
          <p:cNvSpPr>
            <a:spLocks noGrp="1"/>
          </p:cNvSpPr>
          <p:nvPr>
            <p:ph type="sldNum" sz="quarter" idx="12"/>
          </p:nvPr>
        </p:nvSpPr>
        <p:spPr/>
        <p:txBody>
          <a:bodyPr/>
          <a:lstStyle/>
          <a:p>
            <a:fld id="{BA54390E-D2AA-4863-901A-6F933424EC27}" type="slidenum">
              <a:rPr lang="es-PE" smtClean="0"/>
              <a:t>‹#›</a:t>
            </a:fld>
            <a:endParaRPr lang="es-PE"/>
          </a:p>
        </p:txBody>
      </p:sp>
    </p:spTree>
    <p:extLst>
      <p:ext uri="{BB962C8B-B14F-4D97-AF65-F5344CB8AC3E}">
        <p14:creationId xmlns:p14="http://schemas.microsoft.com/office/powerpoint/2010/main" val="1532390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C4188-0F2C-95B8-9514-DA0BED20BD6B}"/>
              </a:ext>
            </a:extLst>
          </p:cNvPr>
          <p:cNvSpPr>
            <a:spLocks noGrp="1"/>
          </p:cNvSpPr>
          <p:nvPr>
            <p:ph type="title"/>
          </p:nvPr>
        </p:nvSpPr>
        <p:spPr>
          <a:xfrm>
            <a:off x="839788" y="365125"/>
            <a:ext cx="10515600" cy="1325563"/>
          </a:xfrm>
        </p:spPr>
        <p:txBody>
          <a:bodyPr/>
          <a:lstStyle/>
          <a:p>
            <a:r>
              <a:rPr lang="en-US"/>
              <a:t>Click to edit Master title style</a:t>
            </a:r>
            <a:endParaRPr lang="es-PE"/>
          </a:p>
        </p:txBody>
      </p:sp>
      <p:sp>
        <p:nvSpPr>
          <p:cNvPr id="3" name="Text Placeholder 2">
            <a:extLst>
              <a:ext uri="{FF2B5EF4-FFF2-40B4-BE49-F238E27FC236}">
                <a16:creationId xmlns:a16="http://schemas.microsoft.com/office/drawing/2014/main" id="{21708DBB-34DE-21CC-8D1F-9CDA18C510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44D21EF-4CDF-80F1-94B3-331DD464DDE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5" name="Text Placeholder 4">
            <a:extLst>
              <a:ext uri="{FF2B5EF4-FFF2-40B4-BE49-F238E27FC236}">
                <a16:creationId xmlns:a16="http://schemas.microsoft.com/office/drawing/2014/main" id="{CFF37CBF-D7AA-6C6E-564E-FF8A03158D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AC243A-54D7-E98E-857B-92E9A88AC9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7" name="Date Placeholder 6">
            <a:extLst>
              <a:ext uri="{FF2B5EF4-FFF2-40B4-BE49-F238E27FC236}">
                <a16:creationId xmlns:a16="http://schemas.microsoft.com/office/drawing/2014/main" id="{B87E9E15-2706-A73E-0D1A-53624A84B813}"/>
              </a:ext>
            </a:extLst>
          </p:cNvPr>
          <p:cNvSpPr>
            <a:spLocks noGrp="1"/>
          </p:cNvSpPr>
          <p:nvPr>
            <p:ph type="dt" sz="half" idx="10"/>
          </p:nvPr>
        </p:nvSpPr>
        <p:spPr/>
        <p:txBody>
          <a:bodyPr/>
          <a:lstStyle/>
          <a:p>
            <a:fld id="{37CF9F39-9E99-4703-B8F5-64E442C944BE}" type="datetimeFigureOut">
              <a:rPr lang="es-PE" smtClean="0"/>
              <a:t>19/09/2025</a:t>
            </a:fld>
            <a:endParaRPr lang="es-PE"/>
          </a:p>
        </p:txBody>
      </p:sp>
      <p:sp>
        <p:nvSpPr>
          <p:cNvPr id="8" name="Footer Placeholder 7">
            <a:extLst>
              <a:ext uri="{FF2B5EF4-FFF2-40B4-BE49-F238E27FC236}">
                <a16:creationId xmlns:a16="http://schemas.microsoft.com/office/drawing/2014/main" id="{03D2EF5D-B51F-4351-B67E-60A75811A1BB}"/>
              </a:ext>
            </a:extLst>
          </p:cNvPr>
          <p:cNvSpPr>
            <a:spLocks noGrp="1"/>
          </p:cNvSpPr>
          <p:nvPr>
            <p:ph type="ftr" sz="quarter" idx="11"/>
          </p:nvPr>
        </p:nvSpPr>
        <p:spPr/>
        <p:txBody>
          <a:bodyPr/>
          <a:lstStyle/>
          <a:p>
            <a:endParaRPr lang="es-PE"/>
          </a:p>
        </p:txBody>
      </p:sp>
      <p:sp>
        <p:nvSpPr>
          <p:cNvPr id="9" name="Slide Number Placeholder 8">
            <a:extLst>
              <a:ext uri="{FF2B5EF4-FFF2-40B4-BE49-F238E27FC236}">
                <a16:creationId xmlns:a16="http://schemas.microsoft.com/office/drawing/2014/main" id="{78C6C0A0-9B6E-31A7-E82D-AB15B7C56A5D}"/>
              </a:ext>
            </a:extLst>
          </p:cNvPr>
          <p:cNvSpPr>
            <a:spLocks noGrp="1"/>
          </p:cNvSpPr>
          <p:nvPr>
            <p:ph type="sldNum" sz="quarter" idx="12"/>
          </p:nvPr>
        </p:nvSpPr>
        <p:spPr/>
        <p:txBody>
          <a:bodyPr/>
          <a:lstStyle/>
          <a:p>
            <a:fld id="{BA54390E-D2AA-4863-901A-6F933424EC27}" type="slidenum">
              <a:rPr lang="es-PE" smtClean="0"/>
              <a:t>‹#›</a:t>
            </a:fld>
            <a:endParaRPr lang="es-PE"/>
          </a:p>
        </p:txBody>
      </p:sp>
    </p:spTree>
    <p:extLst>
      <p:ext uri="{BB962C8B-B14F-4D97-AF65-F5344CB8AC3E}">
        <p14:creationId xmlns:p14="http://schemas.microsoft.com/office/powerpoint/2010/main" val="2730137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A6354-A23A-EF21-6D02-6C7FD1F7E28F}"/>
              </a:ext>
            </a:extLst>
          </p:cNvPr>
          <p:cNvSpPr>
            <a:spLocks noGrp="1"/>
          </p:cNvSpPr>
          <p:nvPr>
            <p:ph type="title"/>
          </p:nvPr>
        </p:nvSpPr>
        <p:spPr/>
        <p:txBody>
          <a:bodyPr/>
          <a:lstStyle/>
          <a:p>
            <a:r>
              <a:rPr lang="en-US"/>
              <a:t>Click to edit Master title style</a:t>
            </a:r>
            <a:endParaRPr lang="es-PE"/>
          </a:p>
        </p:txBody>
      </p:sp>
      <p:sp>
        <p:nvSpPr>
          <p:cNvPr id="3" name="Date Placeholder 2">
            <a:extLst>
              <a:ext uri="{FF2B5EF4-FFF2-40B4-BE49-F238E27FC236}">
                <a16:creationId xmlns:a16="http://schemas.microsoft.com/office/drawing/2014/main" id="{3A35E27A-474A-8D75-BC11-A2E3F4F8CEA9}"/>
              </a:ext>
            </a:extLst>
          </p:cNvPr>
          <p:cNvSpPr>
            <a:spLocks noGrp="1"/>
          </p:cNvSpPr>
          <p:nvPr>
            <p:ph type="dt" sz="half" idx="10"/>
          </p:nvPr>
        </p:nvSpPr>
        <p:spPr/>
        <p:txBody>
          <a:bodyPr/>
          <a:lstStyle/>
          <a:p>
            <a:fld id="{37CF9F39-9E99-4703-B8F5-64E442C944BE}" type="datetimeFigureOut">
              <a:rPr lang="es-PE" smtClean="0"/>
              <a:t>19/09/2025</a:t>
            </a:fld>
            <a:endParaRPr lang="es-PE"/>
          </a:p>
        </p:txBody>
      </p:sp>
      <p:sp>
        <p:nvSpPr>
          <p:cNvPr id="4" name="Footer Placeholder 3">
            <a:extLst>
              <a:ext uri="{FF2B5EF4-FFF2-40B4-BE49-F238E27FC236}">
                <a16:creationId xmlns:a16="http://schemas.microsoft.com/office/drawing/2014/main" id="{7A700824-3D98-9BE6-0B23-9D2E886A8E2D}"/>
              </a:ext>
            </a:extLst>
          </p:cNvPr>
          <p:cNvSpPr>
            <a:spLocks noGrp="1"/>
          </p:cNvSpPr>
          <p:nvPr>
            <p:ph type="ftr" sz="quarter" idx="11"/>
          </p:nvPr>
        </p:nvSpPr>
        <p:spPr/>
        <p:txBody>
          <a:bodyPr/>
          <a:lstStyle/>
          <a:p>
            <a:endParaRPr lang="es-PE"/>
          </a:p>
        </p:txBody>
      </p:sp>
      <p:sp>
        <p:nvSpPr>
          <p:cNvPr id="5" name="Slide Number Placeholder 4">
            <a:extLst>
              <a:ext uri="{FF2B5EF4-FFF2-40B4-BE49-F238E27FC236}">
                <a16:creationId xmlns:a16="http://schemas.microsoft.com/office/drawing/2014/main" id="{D3224418-014B-BD7F-EEA7-1B68ECCC2752}"/>
              </a:ext>
            </a:extLst>
          </p:cNvPr>
          <p:cNvSpPr>
            <a:spLocks noGrp="1"/>
          </p:cNvSpPr>
          <p:nvPr>
            <p:ph type="sldNum" sz="quarter" idx="12"/>
          </p:nvPr>
        </p:nvSpPr>
        <p:spPr/>
        <p:txBody>
          <a:bodyPr/>
          <a:lstStyle/>
          <a:p>
            <a:fld id="{BA54390E-D2AA-4863-901A-6F933424EC27}" type="slidenum">
              <a:rPr lang="es-PE" smtClean="0"/>
              <a:t>‹#›</a:t>
            </a:fld>
            <a:endParaRPr lang="es-PE"/>
          </a:p>
        </p:txBody>
      </p:sp>
    </p:spTree>
    <p:extLst>
      <p:ext uri="{BB962C8B-B14F-4D97-AF65-F5344CB8AC3E}">
        <p14:creationId xmlns:p14="http://schemas.microsoft.com/office/powerpoint/2010/main" val="2003330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469380-50DF-99C4-6F93-E56C01D30CB7}"/>
              </a:ext>
            </a:extLst>
          </p:cNvPr>
          <p:cNvSpPr>
            <a:spLocks noGrp="1"/>
          </p:cNvSpPr>
          <p:nvPr>
            <p:ph type="dt" sz="half" idx="10"/>
          </p:nvPr>
        </p:nvSpPr>
        <p:spPr/>
        <p:txBody>
          <a:bodyPr/>
          <a:lstStyle/>
          <a:p>
            <a:fld id="{37CF9F39-9E99-4703-B8F5-64E442C944BE}" type="datetimeFigureOut">
              <a:rPr lang="es-PE" smtClean="0"/>
              <a:t>19/09/2025</a:t>
            </a:fld>
            <a:endParaRPr lang="es-PE"/>
          </a:p>
        </p:txBody>
      </p:sp>
      <p:sp>
        <p:nvSpPr>
          <p:cNvPr id="3" name="Footer Placeholder 2">
            <a:extLst>
              <a:ext uri="{FF2B5EF4-FFF2-40B4-BE49-F238E27FC236}">
                <a16:creationId xmlns:a16="http://schemas.microsoft.com/office/drawing/2014/main" id="{914F4AD0-CEE5-233D-A251-48020F8C08F3}"/>
              </a:ext>
            </a:extLst>
          </p:cNvPr>
          <p:cNvSpPr>
            <a:spLocks noGrp="1"/>
          </p:cNvSpPr>
          <p:nvPr>
            <p:ph type="ftr" sz="quarter" idx="11"/>
          </p:nvPr>
        </p:nvSpPr>
        <p:spPr/>
        <p:txBody>
          <a:bodyPr/>
          <a:lstStyle/>
          <a:p>
            <a:endParaRPr lang="es-PE"/>
          </a:p>
        </p:txBody>
      </p:sp>
      <p:sp>
        <p:nvSpPr>
          <p:cNvPr id="4" name="Slide Number Placeholder 3">
            <a:extLst>
              <a:ext uri="{FF2B5EF4-FFF2-40B4-BE49-F238E27FC236}">
                <a16:creationId xmlns:a16="http://schemas.microsoft.com/office/drawing/2014/main" id="{3739BAE2-84A7-782D-578E-3D574530977F}"/>
              </a:ext>
            </a:extLst>
          </p:cNvPr>
          <p:cNvSpPr>
            <a:spLocks noGrp="1"/>
          </p:cNvSpPr>
          <p:nvPr>
            <p:ph type="sldNum" sz="quarter" idx="12"/>
          </p:nvPr>
        </p:nvSpPr>
        <p:spPr/>
        <p:txBody>
          <a:bodyPr/>
          <a:lstStyle/>
          <a:p>
            <a:fld id="{BA54390E-D2AA-4863-901A-6F933424EC27}" type="slidenum">
              <a:rPr lang="es-PE" smtClean="0"/>
              <a:t>‹#›</a:t>
            </a:fld>
            <a:endParaRPr lang="es-PE"/>
          </a:p>
        </p:txBody>
      </p:sp>
    </p:spTree>
    <p:extLst>
      <p:ext uri="{BB962C8B-B14F-4D97-AF65-F5344CB8AC3E}">
        <p14:creationId xmlns:p14="http://schemas.microsoft.com/office/powerpoint/2010/main" val="3506184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AB970-D76E-63B2-5899-BBB6AC5075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PE"/>
          </a:p>
        </p:txBody>
      </p:sp>
      <p:sp>
        <p:nvSpPr>
          <p:cNvPr id="3" name="Content Placeholder 2">
            <a:extLst>
              <a:ext uri="{FF2B5EF4-FFF2-40B4-BE49-F238E27FC236}">
                <a16:creationId xmlns:a16="http://schemas.microsoft.com/office/drawing/2014/main" id="{025872AA-DEB6-1E78-0C37-7ACECCB9E3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4" name="Text Placeholder 3">
            <a:extLst>
              <a:ext uri="{FF2B5EF4-FFF2-40B4-BE49-F238E27FC236}">
                <a16:creationId xmlns:a16="http://schemas.microsoft.com/office/drawing/2014/main" id="{A2FD62B8-1430-FE8A-87F0-18F0B2D85F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46338A-DCA9-AA08-7F04-B12FAEC68A54}"/>
              </a:ext>
            </a:extLst>
          </p:cNvPr>
          <p:cNvSpPr>
            <a:spLocks noGrp="1"/>
          </p:cNvSpPr>
          <p:nvPr>
            <p:ph type="dt" sz="half" idx="10"/>
          </p:nvPr>
        </p:nvSpPr>
        <p:spPr/>
        <p:txBody>
          <a:bodyPr/>
          <a:lstStyle/>
          <a:p>
            <a:fld id="{37CF9F39-9E99-4703-B8F5-64E442C944BE}" type="datetimeFigureOut">
              <a:rPr lang="es-PE" smtClean="0"/>
              <a:t>19/09/2025</a:t>
            </a:fld>
            <a:endParaRPr lang="es-PE"/>
          </a:p>
        </p:txBody>
      </p:sp>
      <p:sp>
        <p:nvSpPr>
          <p:cNvPr id="6" name="Footer Placeholder 5">
            <a:extLst>
              <a:ext uri="{FF2B5EF4-FFF2-40B4-BE49-F238E27FC236}">
                <a16:creationId xmlns:a16="http://schemas.microsoft.com/office/drawing/2014/main" id="{057C6ACB-6228-362B-7F1A-C32A5EB99FC0}"/>
              </a:ext>
            </a:extLst>
          </p:cNvPr>
          <p:cNvSpPr>
            <a:spLocks noGrp="1"/>
          </p:cNvSpPr>
          <p:nvPr>
            <p:ph type="ftr" sz="quarter" idx="11"/>
          </p:nvPr>
        </p:nvSpPr>
        <p:spPr/>
        <p:txBody>
          <a:bodyPr/>
          <a:lstStyle/>
          <a:p>
            <a:endParaRPr lang="es-PE"/>
          </a:p>
        </p:txBody>
      </p:sp>
      <p:sp>
        <p:nvSpPr>
          <p:cNvPr id="7" name="Slide Number Placeholder 6">
            <a:extLst>
              <a:ext uri="{FF2B5EF4-FFF2-40B4-BE49-F238E27FC236}">
                <a16:creationId xmlns:a16="http://schemas.microsoft.com/office/drawing/2014/main" id="{20B0BBCC-8401-79A6-34F8-2BDD559E2BAE}"/>
              </a:ext>
            </a:extLst>
          </p:cNvPr>
          <p:cNvSpPr>
            <a:spLocks noGrp="1"/>
          </p:cNvSpPr>
          <p:nvPr>
            <p:ph type="sldNum" sz="quarter" idx="12"/>
          </p:nvPr>
        </p:nvSpPr>
        <p:spPr/>
        <p:txBody>
          <a:bodyPr/>
          <a:lstStyle/>
          <a:p>
            <a:fld id="{BA54390E-D2AA-4863-901A-6F933424EC27}" type="slidenum">
              <a:rPr lang="es-PE" smtClean="0"/>
              <a:t>‹#›</a:t>
            </a:fld>
            <a:endParaRPr lang="es-PE"/>
          </a:p>
        </p:txBody>
      </p:sp>
    </p:spTree>
    <p:extLst>
      <p:ext uri="{BB962C8B-B14F-4D97-AF65-F5344CB8AC3E}">
        <p14:creationId xmlns:p14="http://schemas.microsoft.com/office/powerpoint/2010/main" val="20562779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FC45F-8F4D-4754-9CD0-A9E8DA2864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PE"/>
          </a:p>
        </p:txBody>
      </p:sp>
      <p:sp>
        <p:nvSpPr>
          <p:cNvPr id="3" name="Picture Placeholder 2">
            <a:extLst>
              <a:ext uri="{FF2B5EF4-FFF2-40B4-BE49-F238E27FC236}">
                <a16:creationId xmlns:a16="http://schemas.microsoft.com/office/drawing/2014/main" id="{8D807BF9-775D-3015-A008-14ED7AA015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Text Placeholder 3">
            <a:extLst>
              <a:ext uri="{FF2B5EF4-FFF2-40B4-BE49-F238E27FC236}">
                <a16:creationId xmlns:a16="http://schemas.microsoft.com/office/drawing/2014/main" id="{140C5B87-5B3F-99A4-9FB3-675760DEC4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F8287F-FFFC-DC46-8A39-2FF51B44A26D}"/>
              </a:ext>
            </a:extLst>
          </p:cNvPr>
          <p:cNvSpPr>
            <a:spLocks noGrp="1"/>
          </p:cNvSpPr>
          <p:nvPr>
            <p:ph type="dt" sz="half" idx="10"/>
          </p:nvPr>
        </p:nvSpPr>
        <p:spPr/>
        <p:txBody>
          <a:bodyPr/>
          <a:lstStyle/>
          <a:p>
            <a:fld id="{37CF9F39-9E99-4703-B8F5-64E442C944BE}" type="datetimeFigureOut">
              <a:rPr lang="es-PE" smtClean="0"/>
              <a:t>19/09/2025</a:t>
            </a:fld>
            <a:endParaRPr lang="es-PE"/>
          </a:p>
        </p:txBody>
      </p:sp>
      <p:sp>
        <p:nvSpPr>
          <p:cNvPr id="6" name="Footer Placeholder 5">
            <a:extLst>
              <a:ext uri="{FF2B5EF4-FFF2-40B4-BE49-F238E27FC236}">
                <a16:creationId xmlns:a16="http://schemas.microsoft.com/office/drawing/2014/main" id="{28A3F1A9-EE06-A222-FF85-7768BD911BDD}"/>
              </a:ext>
            </a:extLst>
          </p:cNvPr>
          <p:cNvSpPr>
            <a:spLocks noGrp="1"/>
          </p:cNvSpPr>
          <p:nvPr>
            <p:ph type="ftr" sz="quarter" idx="11"/>
          </p:nvPr>
        </p:nvSpPr>
        <p:spPr/>
        <p:txBody>
          <a:bodyPr/>
          <a:lstStyle/>
          <a:p>
            <a:endParaRPr lang="es-PE"/>
          </a:p>
        </p:txBody>
      </p:sp>
      <p:sp>
        <p:nvSpPr>
          <p:cNvPr id="7" name="Slide Number Placeholder 6">
            <a:extLst>
              <a:ext uri="{FF2B5EF4-FFF2-40B4-BE49-F238E27FC236}">
                <a16:creationId xmlns:a16="http://schemas.microsoft.com/office/drawing/2014/main" id="{22A4AC34-18D3-A2F6-760C-7150B4CB8CC3}"/>
              </a:ext>
            </a:extLst>
          </p:cNvPr>
          <p:cNvSpPr>
            <a:spLocks noGrp="1"/>
          </p:cNvSpPr>
          <p:nvPr>
            <p:ph type="sldNum" sz="quarter" idx="12"/>
          </p:nvPr>
        </p:nvSpPr>
        <p:spPr/>
        <p:txBody>
          <a:bodyPr/>
          <a:lstStyle/>
          <a:p>
            <a:fld id="{BA54390E-D2AA-4863-901A-6F933424EC27}" type="slidenum">
              <a:rPr lang="es-PE" smtClean="0"/>
              <a:t>‹#›</a:t>
            </a:fld>
            <a:endParaRPr lang="es-PE"/>
          </a:p>
        </p:txBody>
      </p:sp>
    </p:spTree>
    <p:extLst>
      <p:ext uri="{BB962C8B-B14F-4D97-AF65-F5344CB8AC3E}">
        <p14:creationId xmlns:p14="http://schemas.microsoft.com/office/powerpoint/2010/main" val="2128841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D81205-D31B-AADB-E2BE-1AF7AE9F6A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PE"/>
          </a:p>
        </p:txBody>
      </p:sp>
      <p:sp>
        <p:nvSpPr>
          <p:cNvPr id="3" name="Text Placeholder 2">
            <a:extLst>
              <a:ext uri="{FF2B5EF4-FFF2-40B4-BE49-F238E27FC236}">
                <a16:creationId xmlns:a16="http://schemas.microsoft.com/office/drawing/2014/main" id="{C7E82F1E-DFD0-BC5C-39DC-D33B9E5B6D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4" name="Date Placeholder 3">
            <a:extLst>
              <a:ext uri="{FF2B5EF4-FFF2-40B4-BE49-F238E27FC236}">
                <a16:creationId xmlns:a16="http://schemas.microsoft.com/office/drawing/2014/main" id="{167EB797-4A9C-171A-E884-7747277290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CF9F39-9E99-4703-B8F5-64E442C944BE}" type="datetimeFigureOut">
              <a:rPr lang="es-PE" smtClean="0"/>
              <a:t>19/09/2025</a:t>
            </a:fld>
            <a:endParaRPr lang="es-PE"/>
          </a:p>
        </p:txBody>
      </p:sp>
      <p:sp>
        <p:nvSpPr>
          <p:cNvPr id="5" name="Footer Placeholder 4">
            <a:extLst>
              <a:ext uri="{FF2B5EF4-FFF2-40B4-BE49-F238E27FC236}">
                <a16:creationId xmlns:a16="http://schemas.microsoft.com/office/drawing/2014/main" id="{4E639C84-02AD-4313-896C-9FBACB1338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Slide Number Placeholder 5">
            <a:extLst>
              <a:ext uri="{FF2B5EF4-FFF2-40B4-BE49-F238E27FC236}">
                <a16:creationId xmlns:a16="http://schemas.microsoft.com/office/drawing/2014/main" id="{F735CB85-EDC2-74D1-907C-1F3EA2FC48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54390E-D2AA-4863-901A-6F933424EC27}" type="slidenum">
              <a:rPr lang="es-PE" smtClean="0"/>
              <a:t>‹#›</a:t>
            </a:fld>
            <a:endParaRPr lang="es-PE"/>
          </a:p>
        </p:txBody>
      </p:sp>
    </p:spTree>
    <p:extLst>
      <p:ext uri="{BB962C8B-B14F-4D97-AF65-F5344CB8AC3E}">
        <p14:creationId xmlns:p14="http://schemas.microsoft.com/office/powerpoint/2010/main" val="22248805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2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en.wikipedia.org/wiki/Immanuel_Kant#cite_note-290"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 Id="rId5" Type="http://schemas.openxmlformats.org/officeDocument/2006/relationships/image" Target="../media/image85.png"/><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gif"/><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https://encrypted-tbn0.gstatic.com/images?q=tbn:ANd9GcRPyfO7d8OnFVM-9wUZuVg5vst9joOlYDXXUQ&amp;usqp=CAU">
            <a:extLst>
              <a:ext uri="{FF2B5EF4-FFF2-40B4-BE49-F238E27FC236}">
                <a16:creationId xmlns:a16="http://schemas.microsoft.com/office/drawing/2014/main" id="{FE5F6CC3-32B8-A9CD-7382-9488EE2CA6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6ABAC780-CF34-24B5-D0EE-2802B0C7A772}"/>
              </a:ext>
            </a:extLst>
          </p:cNvPr>
          <p:cNvSpPr txBox="1">
            <a:spLocks/>
          </p:cNvSpPr>
          <p:nvPr/>
        </p:nvSpPr>
        <p:spPr>
          <a:xfrm>
            <a:off x="296091" y="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16600" dirty="0"/>
              <a:t>Kant</a:t>
            </a:r>
            <a:endParaRPr lang="es-PE" sz="16600" dirty="0"/>
          </a:p>
        </p:txBody>
      </p:sp>
      <p:sp>
        <p:nvSpPr>
          <p:cNvPr id="3" name="Subtitle 2">
            <a:extLst>
              <a:ext uri="{FF2B5EF4-FFF2-40B4-BE49-F238E27FC236}">
                <a16:creationId xmlns:a16="http://schemas.microsoft.com/office/drawing/2014/main" id="{5E7FD7E7-A8D5-304C-D419-6E8A8846BC68}"/>
              </a:ext>
            </a:extLst>
          </p:cNvPr>
          <p:cNvSpPr txBox="1">
            <a:spLocks/>
          </p:cNvSpPr>
          <p:nvPr/>
        </p:nvSpPr>
        <p:spPr>
          <a:xfrm>
            <a:off x="0" y="4632326"/>
            <a:ext cx="9144000"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dirty="0"/>
              <a:t>Imposible de </a:t>
            </a:r>
          </a:p>
          <a:p>
            <a:pPr marL="0" indent="0">
              <a:buNone/>
            </a:pPr>
            <a:r>
              <a:rPr lang="es-MX" dirty="0"/>
              <a:t>resumir todo, </a:t>
            </a:r>
          </a:p>
          <a:p>
            <a:pPr marL="0" indent="0">
              <a:buNone/>
            </a:pPr>
            <a:r>
              <a:rPr lang="es-MX" dirty="0"/>
              <a:t>pero … ni modo !</a:t>
            </a:r>
            <a:endParaRPr lang="es-PE" dirty="0"/>
          </a:p>
        </p:txBody>
      </p:sp>
    </p:spTree>
    <p:extLst>
      <p:ext uri="{BB962C8B-B14F-4D97-AF65-F5344CB8AC3E}">
        <p14:creationId xmlns:p14="http://schemas.microsoft.com/office/powerpoint/2010/main" val="2930224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533530" y="4365104"/>
            <a:ext cx="4227149" cy="2471964"/>
          </a:xfrm>
          <a:prstGeom prst="rect">
            <a:avLst/>
          </a:prstGeom>
        </p:spPr>
      </p:pic>
      <p:cxnSp>
        <p:nvCxnSpPr>
          <p:cNvPr id="8" name="Conector recto de flecha 7"/>
          <p:cNvCxnSpPr/>
          <p:nvPr/>
        </p:nvCxnSpPr>
        <p:spPr>
          <a:xfrm>
            <a:off x="3680938" y="3538305"/>
            <a:ext cx="0" cy="70476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0" name="Imagen 9"/>
          <p:cNvPicPr>
            <a:picLocks noChangeAspect="1"/>
          </p:cNvPicPr>
          <p:nvPr/>
        </p:nvPicPr>
        <p:blipFill>
          <a:blip r:embed="rId3"/>
          <a:stretch>
            <a:fillRect/>
          </a:stretch>
        </p:blipFill>
        <p:spPr>
          <a:xfrm>
            <a:off x="1524000" y="1"/>
            <a:ext cx="4313876" cy="3379203"/>
          </a:xfrm>
          <a:prstGeom prst="rect">
            <a:avLst/>
          </a:prstGeom>
        </p:spPr>
      </p:pic>
      <p:sp>
        <p:nvSpPr>
          <p:cNvPr id="18" name="CuadroTexto 17"/>
          <p:cNvSpPr txBox="1"/>
          <p:nvPr/>
        </p:nvSpPr>
        <p:spPr>
          <a:xfrm>
            <a:off x="4038874" y="3677532"/>
            <a:ext cx="3312369" cy="369332"/>
          </a:xfrm>
          <a:prstGeom prst="rect">
            <a:avLst/>
          </a:prstGeom>
          <a:noFill/>
        </p:spPr>
        <p:txBody>
          <a:bodyPr wrap="square" rtlCol="0">
            <a:spAutoFit/>
          </a:bodyPr>
          <a:lstStyle/>
          <a:p>
            <a:r>
              <a:rPr lang="es-PE" dirty="0"/>
              <a:t>Giro Copernicano</a:t>
            </a:r>
          </a:p>
        </p:txBody>
      </p:sp>
      <p:sp>
        <p:nvSpPr>
          <p:cNvPr id="12" name="CuadroTexto 11"/>
          <p:cNvSpPr txBox="1"/>
          <p:nvPr/>
        </p:nvSpPr>
        <p:spPr>
          <a:xfrm>
            <a:off x="8328248" y="5277921"/>
            <a:ext cx="1872208" cy="646331"/>
          </a:xfrm>
          <a:prstGeom prst="rect">
            <a:avLst/>
          </a:prstGeom>
          <a:noFill/>
        </p:spPr>
        <p:txBody>
          <a:bodyPr wrap="square" rtlCol="0">
            <a:spAutoFit/>
          </a:bodyPr>
          <a:lstStyle/>
          <a:p>
            <a:r>
              <a:rPr lang="es-PE" dirty="0"/>
              <a:t>Teoría Heliocéntrica</a:t>
            </a:r>
          </a:p>
        </p:txBody>
      </p:sp>
      <p:sp>
        <p:nvSpPr>
          <p:cNvPr id="13" name="CuadroTexto 12"/>
          <p:cNvSpPr txBox="1"/>
          <p:nvPr/>
        </p:nvSpPr>
        <p:spPr>
          <a:xfrm>
            <a:off x="7968208" y="2086223"/>
            <a:ext cx="1872208" cy="646331"/>
          </a:xfrm>
          <a:prstGeom prst="rect">
            <a:avLst/>
          </a:prstGeom>
          <a:noFill/>
        </p:spPr>
        <p:txBody>
          <a:bodyPr wrap="square" rtlCol="0">
            <a:spAutoFit/>
          </a:bodyPr>
          <a:lstStyle/>
          <a:p>
            <a:pPr algn="r"/>
            <a:r>
              <a:rPr lang="es-PE" dirty="0"/>
              <a:t>Teoría Geocéntrica</a:t>
            </a:r>
          </a:p>
        </p:txBody>
      </p:sp>
      <p:cxnSp>
        <p:nvCxnSpPr>
          <p:cNvPr id="14" name="Conector recto de flecha 13"/>
          <p:cNvCxnSpPr/>
          <p:nvPr/>
        </p:nvCxnSpPr>
        <p:spPr>
          <a:xfrm>
            <a:off x="9264352" y="3440700"/>
            <a:ext cx="0" cy="70476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3" name="Imagen 2"/>
          <p:cNvPicPr>
            <a:picLocks noChangeAspect="1"/>
          </p:cNvPicPr>
          <p:nvPr/>
        </p:nvPicPr>
        <p:blipFill>
          <a:blip r:embed="rId4"/>
          <a:stretch>
            <a:fillRect/>
          </a:stretch>
        </p:blipFill>
        <p:spPr>
          <a:xfrm>
            <a:off x="6118613" y="3006362"/>
            <a:ext cx="1964393" cy="1768653"/>
          </a:xfrm>
          <a:prstGeom prst="rect">
            <a:avLst/>
          </a:prstGeom>
        </p:spPr>
      </p:pic>
    </p:spTree>
    <p:extLst>
      <p:ext uri="{BB962C8B-B14F-4D97-AF65-F5344CB8AC3E}">
        <p14:creationId xmlns:p14="http://schemas.microsoft.com/office/powerpoint/2010/main" val="3057863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2711625" y="1340768"/>
            <a:ext cx="6650417" cy="3384376"/>
          </a:xfrm>
          <a:prstGeom prst="rect">
            <a:avLst/>
          </a:prstGeom>
        </p:spPr>
      </p:pic>
      <p:sp>
        <p:nvSpPr>
          <p:cNvPr id="2" name="CuadroTexto 1"/>
          <p:cNvSpPr txBox="1"/>
          <p:nvPr/>
        </p:nvSpPr>
        <p:spPr>
          <a:xfrm>
            <a:off x="2351584" y="260648"/>
            <a:ext cx="7776864" cy="369332"/>
          </a:xfrm>
          <a:prstGeom prst="rect">
            <a:avLst/>
          </a:prstGeom>
          <a:noFill/>
        </p:spPr>
        <p:txBody>
          <a:bodyPr wrap="square" rtlCol="0">
            <a:spAutoFit/>
          </a:bodyPr>
          <a:lstStyle/>
          <a:p>
            <a:r>
              <a:rPr lang="es-PE" dirty="0"/>
              <a:t>Un salto al campo de la epistemología, es decir, acerca del cómo conocemos …</a:t>
            </a:r>
          </a:p>
        </p:txBody>
      </p:sp>
      <p:sp>
        <p:nvSpPr>
          <p:cNvPr id="7" name="CuadroTexto 6"/>
          <p:cNvSpPr txBox="1"/>
          <p:nvPr/>
        </p:nvSpPr>
        <p:spPr>
          <a:xfrm>
            <a:off x="3287688" y="5466942"/>
            <a:ext cx="6234252" cy="369332"/>
          </a:xfrm>
          <a:prstGeom prst="rect">
            <a:avLst/>
          </a:prstGeom>
          <a:noFill/>
        </p:spPr>
        <p:txBody>
          <a:bodyPr wrap="square" rtlCol="0">
            <a:spAutoFit/>
          </a:bodyPr>
          <a:lstStyle/>
          <a:p>
            <a:r>
              <a:rPr lang="es-PE" dirty="0"/>
              <a:t>Este modelo del Sujeto/Objeto va a ser combatido por Kant</a:t>
            </a:r>
          </a:p>
        </p:txBody>
      </p:sp>
    </p:spTree>
    <p:extLst>
      <p:ext uri="{BB962C8B-B14F-4D97-AF65-F5344CB8AC3E}">
        <p14:creationId xmlns:p14="http://schemas.microsoft.com/office/powerpoint/2010/main" val="4261355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533530" y="4365104"/>
            <a:ext cx="4227149" cy="2471964"/>
          </a:xfrm>
          <a:prstGeom prst="rect">
            <a:avLst/>
          </a:prstGeom>
        </p:spPr>
      </p:pic>
      <p:cxnSp>
        <p:nvCxnSpPr>
          <p:cNvPr id="6" name="Conector recto 5"/>
          <p:cNvCxnSpPr/>
          <p:nvPr/>
        </p:nvCxnSpPr>
        <p:spPr>
          <a:xfrm>
            <a:off x="6168008" y="188640"/>
            <a:ext cx="0" cy="6336704"/>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Conector recto de flecha 7"/>
          <p:cNvCxnSpPr/>
          <p:nvPr/>
        </p:nvCxnSpPr>
        <p:spPr>
          <a:xfrm>
            <a:off x="3680938" y="3538305"/>
            <a:ext cx="0" cy="70476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 name="Conector recto de flecha 8"/>
          <p:cNvCxnSpPr/>
          <p:nvPr/>
        </p:nvCxnSpPr>
        <p:spPr>
          <a:xfrm>
            <a:off x="8447541" y="3538304"/>
            <a:ext cx="0" cy="64807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0" name="Imagen 9"/>
          <p:cNvPicPr>
            <a:picLocks noChangeAspect="1"/>
          </p:cNvPicPr>
          <p:nvPr/>
        </p:nvPicPr>
        <p:blipFill>
          <a:blip r:embed="rId3"/>
          <a:stretch>
            <a:fillRect/>
          </a:stretch>
        </p:blipFill>
        <p:spPr>
          <a:xfrm>
            <a:off x="1524000" y="1"/>
            <a:ext cx="4313876" cy="3379203"/>
          </a:xfrm>
          <a:prstGeom prst="rect">
            <a:avLst/>
          </a:prstGeom>
        </p:spPr>
      </p:pic>
      <p:pic>
        <p:nvPicPr>
          <p:cNvPr id="15" name="Imagen 14"/>
          <p:cNvPicPr>
            <a:picLocks noChangeAspect="1"/>
          </p:cNvPicPr>
          <p:nvPr/>
        </p:nvPicPr>
        <p:blipFill>
          <a:blip r:embed="rId4"/>
          <a:stretch>
            <a:fillRect/>
          </a:stretch>
        </p:blipFill>
        <p:spPr>
          <a:xfrm>
            <a:off x="6317542" y="645485"/>
            <a:ext cx="4103449" cy="2088232"/>
          </a:xfrm>
          <a:prstGeom prst="rect">
            <a:avLst/>
          </a:prstGeom>
        </p:spPr>
      </p:pic>
      <p:pic>
        <p:nvPicPr>
          <p:cNvPr id="17" name="Imagen 16"/>
          <p:cNvPicPr>
            <a:picLocks noChangeAspect="1"/>
          </p:cNvPicPr>
          <p:nvPr/>
        </p:nvPicPr>
        <p:blipFill>
          <a:blip r:embed="rId5"/>
          <a:stretch>
            <a:fillRect/>
          </a:stretch>
        </p:blipFill>
        <p:spPr>
          <a:xfrm>
            <a:off x="6785459" y="4853862"/>
            <a:ext cx="3324164" cy="1983206"/>
          </a:xfrm>
          <a:prstGeom prst="rect">
            <a:avLst/>
          </a:prstGeom>
        </p:spPr>
      </p:pic>
      <p:sp>
        <p:nvSpPr>
          <p:cNvPr id="18" name="CuadroTexto 17"/>
          <p:cNvSpPr txBox="1"/>
          <p:nvPr/>
        </p:nvSpPr>
        <p:spPr>
          <a:xfrm>
            <a:off x="1668018" y="3706023"/>
            <a:ext cx="3312369" cy="369332"/>
          </a:xfrm>
          <a:prstGeom prst="rect">
            <a:avLst/>
          </a:prstGeom>
          <a:noFill/>
        </p:spPr>
        <p:txBody>
          <a:bodyPr wrap="square" rtlCol="0">
            <a:spAutoFit/>
          </a:bodyPr>
          <a:lstStyle/>
          <a:p>
            <a:r>
              <a:rPr lang="es-PE" dirty="0"/>
              <a:t>Giro Copernicano</a:t>
            </a:r>
          </a:p>
        </p:txBody>
      </p:sp>
      <p:sp>
        <p:nvSpPr>
          <p:cNvPr id="11" name="CuadroTexto 10"/>
          <p:cNvSpPr txBox="1"/>
          <p:nvPr/>
        </p:nvSpPr>
        <p:spPr>
          <a:xfrm>
            <a:off x="6184064" y="3659992"/>
            <a:ext cx="3312369" cy="369332"/>
          </a:xfrm>
          <a:prstGeom prst="rect">
            <a:avLst/>
          </a:prstGeom>
          <a:noFill/>
        </p:spPr>
        <p:txBody>
          <a:bodyPr wrap="square" rtlCol="0">
            <a:spAutoFit/>
          </a:bodyPr>
          <a:lstStyle/>
          <a:p>
            <a:r>
              <a:rPr lang="es-PE" dirty="0"/>
              <a:t>Giro Copernicano</a:t>
            </a:r>
          </a:p>
        </p:txBody>
      </p:sp>
      <p:sp>
        <p:nvSpPr>
          <p:cNvPr id="2" name="CuadroTexto 1"/>
          <p:cNvSpPr txBox="1"/>
          <p:nvPr/>
        </p:nvSpPr>
        <p:spPr>
          <a:xfrm>
            <a:off x="4007768" y="3706023"/>
            <a:ext cx="1752910" cy="369332"/>
          </a:xfrm>
          <a:prstGeom prst="rect">
            <a:avLst/>
          </a:prstGeom>
          <a:noFill/>
        </p:spPr>
        <p:txBody>
          <a:bodyPr wrap="square" rtlCol="0">
            <a:spAutoFit/>
          </a:bodyPr>
          <a:lstStyle/>
          <a:p>
            <a:r>
              <a:rPr lang="es-PE" dirty="0"/>
              <a:t>(En astronomía)</a:t>
            </a:r>
          </a:p>
        </p:txBody>
      </p:sp>
      <p:sp>
        <p:nvSpPr>
          <p:cNvPr id="13" name="CuadroTexto 12"/>
          <p:cNvSpPr txBox="1"/>
          <p:nvPr/>
        </p:nvSpPr>
        <p:spPr>
          <a:xfrm>
            <a:off x="8597330" y="3659992"/>
            <a:ext cx="2070670" cy="369332"/>
          </a:xfrm>
          <a:prstGeom prst="rect">
            <a:avLst/>
          </a:prstGeom>
          <a:noFill/>
        </p:spPr>
        <p:txBody>
          <a:bodyPr wrap="square" rtlCol="0">
            <a:spAutoFit/>
          </a:bodyPr>
          <a:lstStyle/>
          <a:p>
            <a:r>
              <a:rPr lang="es-PE" dirty="0"/>
              <a:t>(En epistemología)</a:t>
            </a:r>
          </a:p>
        </p:txBody>
      </p:sp>
    </p:spTree>
    <p:extLst>
      <p:ext uri="{BB962C8B-B14F-4D97-AF65-F5344CB8AC3E}">
        <p14:creationId xmlns:p14="http://schemas.microsoft.com/office/powerpoint/2010/main" val="2908510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2423592" y="244770"/>
            <a:ext cx="7920880" cy="6463308"/>
          </a:xfrm>
          <a:prstGeom prst="rect">
            <a:avLst/>
          </a:prstGeom>
          <a:noFill/>
        </p:spPr>
        <p:txBody>
          <a:bodyPr wrap="square" rtlCol="0">
            <a:spAutoFit/>
          </a:bodyPr>
          <a:lstStyle/>
          <a:p>
            <a:r>
              <a:rPr lang="es-PE" dirty="0"/>
              <a:t>Otros especialistas indican que en la obra de Kant se busca responder a </a:t>
            </a:r>
            <a:r>
              <a:rPr lang="es-PE" dirty="0">
                <a:solidFill>
                  <a:srgbClr val="00B050"/>
                </a:solidFill>
              </a:rPr>
              <a:t>cuatro</a:t>
            </a:r>
            <a:r>
              <a:rPr lang="es-PE" dirty="0"/>
              <a:t> grandes interrogantes:</a:t>
            </a:r>
          </a:p>
          <a:p>
            <a:endParaRPr lang="es-PE" dirty="0"/>
          </a:p>
          <a:p>
            <a:endParaRPr lang="es-PE" dirty="0"/>
          </a:p>
          <a:p>
            <a:endParaRPr lang="es-PE" dirty="0"/>
          </a:p>
          <a:p>
            <a:endParaRPr lang="es-PE" dirty="0"/>
          </a:p>
          <a:p>
            <a:endParaRPr lang="es-PE" dirty="0"/>
          </a:p>
          <a:p>
            <a:endParaRPr lang="es-PE" dirty="0"/>
          </a:p>
          <a:p>
            <a:endParaRPr lang="es-PE" dirty="0"/>
          </a:p>
          <a:p>
            <a:endParaRPr lang="es-PE" dirty="0"/>
          </a:p>
          <a:p>
            <a:endParaRPr lang="es-PE" dirty="0"/>
          </a:p>
          <a:p>
            <a:pPr marL="285750" indent="-285750">
              <a:buFontTx/>
              <a:buChar char="-"/>
            </a:pPr>
            <a:r>
              <a:rPr lang="es-PE" dirty="0"/>
              <a:t>¿Qué puedo </a:t>
            </a:r>
            <a:r>
              <a:rPr lang="es-PE" dirty="0">
                <a:solidFill>
                  <a:srgbClr val="00B050"/>
                </a:solidFill>
              </a:rPr>
              <a:t>conocer</a:t>
            </a:r>
            <a:r>
              <a:rPr lang="es-PE" dirty="0"/>
              <a:t>?                                    (Campo de la Metafísica y 						epistemología)</a:t>
            </a:r>
          </a:p>
          <a:p>
            <a:endParaRPr lang="es-PE" dirty="0"/>
          </a:p>
          <a:p>
            <a:pPr marL="285750" indent="-285750">
              <a:buFontTx/>
              <a:buChar char="-"/>
            </a:pPr>
            <a:endParaRPr lang="es-PE" dirty="0"/>
          </a:p>
          <a:p>
            <a:pPr marL="285750" indent="-285750">
              <a:buFontTx/>
              <a:buChar char="-"/>
            </a:pPr>
            <a:r>
              <a:rPr lang="es-PE" dirty="0"/>
              <a:t>¿Qué debo </a:t>
            </a:r>
            <a:r>
              <a:rPr lang="es-PE" dirty="0">
                <a:solidFill>
                  <a:srgbClr val="00B050"/>
                </a:solidFill>
              </a:rPr>
              <a:t>hacer</a:t>
            </a:r>
            <a:r>
              <a:rPr lang="es-PE" dirty="0"/>
              <a:t>?		          (Campo de la Moral)</a:t>
            </a:r>
          </a:p>
          <a:p>
            <a:pPr marL="285750" indent="-285750">
              <a:buFontTx/>
              <a:buChar char="-"/>
            </a:pPr>
            <a:endParaRPr lang="es-PE" dirty="0"/>
          </a:p>
          <a:p>
            <a:pPr marL="285750" indent="-285750">
              <a:buFontTx/>
              <a:buChar char="-"/>
            </a:pPr>
            <a:endParaRPr lang="es-PE" dirty="0"/>
          </a:p>
          <a:p>
            <a:pPr marL="285750" indent="-285750">
              <a:buFontTx/>
              <a:buChar char="-"/>
            </a:pPr>
            <a:r>
              <a:rPr lang="es-PE" dirty="0"/>
              <a:t>¿Qué puedo </a:t>
            </a:r>
            <a:r>
              <a:rPr lang="es-PE" dirty="0">
                <a:solidFill>
                  <a:srgbClr val="00B050"/>
                </a:solidFill>
              </a:rPr>
              <a:t>esperar</a:t>
            </a:r>
            <a:r>
              <a:rPr lang="es-PE" dirty="0"/>
              <a:t>?		          (Campo de la Religión)</a:t>
            </a:r>
          </a:p>
          <a:p>
            <a:pPr marL="285750" indent="-285750">
              <a:buFontTx/>
              <a:buChar char="-"/>
            </a:pPr>
            <a:endParaRPr lang="es-PE" dirty="0"/>
          </a:p>
          <a:p>
            <a:pPr marL="285750" indent="-285750">
              <a:buFontTx/>
              <a:buChar char="-"/>
            </a:pPr>
            <a:endParaRPr lang="es-PE" dirty="0"/>
          </a:p>
          <a:p>
            <a:pPr marL="285750" indent="-285750">
              <a:buFontTx/>
              <a:buChar char="-"/>
            </a:pPr>
            <a:r>
              <a:rPr lang="es-PE" dirty="0"/>
              <a:t>¿Qué es el ser </a:t>
            </a:r>
            <a:r>
              <a:rPr lang="es-PE" dirty="0">
                <a:solidFill>
                  <a:srgbClr val="00B050"/>
                </a:solidFill>
              </a:rPr>
              <a:t>humano</a:t>
            </a:r>
            <a:r>
              <a:rPr lang="es-PE" dirty="0"/>
              <a:t>?                                (Campo de la Antropología)</a:t>
            </a:r>
          </a:p>
          <a:p>
            <a:endParaRPr lang="es-PE" dirty="0"/>
          </a:p>
        </p:txBody>
      </p:sp>
      <p:sp>
        <p:nvSpPr>
          <p:cNvPr id="17" name="Flecha derecha 16"/>
          <p:cNvSpPr/>
          <p:nvPr/>
        </p:nvSpPr>
        <p:spPr>
          <a:xfrm>
            <a:off x="5168102" y="5037868"/>
            <a:ext cx="1224136" cy="216024"/>
          </a:xfrm>
          <a:prstGeom prst="rightArrow">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19" name="Flecha derecha 18"/>
          <p:cNvSpPr/>
          <p:nvPr/>
        </p:nvSpPr>
        <p:spPr>
          <a:xfrm>
            <a:off x="5168102" y="5787857"/>
            <a:ext cx="1224136" cy="216024"/>
          </a:xfrm>
          <a:prstGeom prst="rightArrow">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20" name="Flecha derecha 19"/>
          <p:cNvSpPr/>
          <p:nvPr/>
        </p:nvSpPr>
        <p:spPr>
          <a:xfrm>
            <a:off x="5198546" y="3358951"/>
            <a:ext cx="1224136" cy="216024"/>
          </a:xfrm>
          <a:prstGeom prst="rightArrow">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21" name="Flecha derecha 20"/>
          <p:cNvSpPr/>
          <p:nvPr/>
        </p:nvSpPr>
        <p:spPr>
          <a:xfrm>
            <a:off x="5198546" y="4209994"/>
            <a:ext cx="1224136" cy="216024"/>
          </a:xfrm>
          <a:prstGeom prst="rightArrow">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pic>
        <p:nvPicPr>
          <p:cNvPr id="22" name="Imagen 21"/>
          <p:cNvPicPr>
            <a:picLocks noChangeAspect="1"/>
          </p:cNvPicPr>
          <p:nvPr/>
        </p:nvPicPr>
        <p:blipFill>
          <a:blip r:embed="rId2"/>
          <a:stretch>
            <a:fillRect/>
          </a:stretch>
        </p:blipFill>
        <p:spPr>
          <a:xfrm>
            <a:off x="3647728" y="1058199"/>
            <a:ext cx="4752528" cy="1983243"/>
          </a:xfrm>
          <a:prstGeom prst="rect">
            <a:avLst/>
          </a:prstGeom>
        </p:spPr>
      </p:pic>
    </p:spTree>
    <p:extLst>
      <p:ext uri="{BB962C8B-B14F-4D97-AF65-F5344CB8AC3E}">
        <p14:creationId xmlns:p14="http://schemas.microsoft.com/office/powerpoint/2010/main" val="24606368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4727848" y="176414"/>
            <a:ext cx="2266950" cy="561975"/>
          </a:xfrm>
          <a:prstGeom prst="rect">
            <a:avLst/>
          </a:prstGeom>
        </p:spPr>
      </p:pic>
      <p:sp>
        <p:nvSpPr>
          <p:cNvPr id="6" name="Rectángulo 5"/>
          <p:cNvSpPr/>
          <p:nvPr/>
        </p:nvSpPr>
        <p:spPr>
          <a:xfrm>
            <a:off x="2340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 name="Imagen 6"/>
          <p:cNvPicPr>
            <a:picLocks noChangeAspect="1"/>
          </p:cNvPicPr>
          <p:nvPr/>
        </p:nvPicPr>
        <p:blipFill>
          <a:blip r:embed="rId3"/>
          <a:stretch>
            <a:fillRect/>
          </a:stretch>
        </p:blipFill>
        <p:spPr>
          <a:xfrm>
            <a:off x="3503713" y="715972"/>
            <a:ext cx="4886325" cy="1057275"/>
          </a:xfrm>
          <a:prstGeom prst="rect">
            <a:avLst/>
          </a:prstGeom>
        </p:spPr>
      </p:pic>
      <p:pic>
        <p:nvPicPr>
          <p:cNvPr id="8" name="Imagen 7"/>
          <p:cNvPicPr>
            <a:picLocks noChangeAspect="1"/>
          </p:cNvPicPr>
          <p:nvPr/>
        </p:nvPicPr>
        <p:blipFill>
          <a:blip r:embed="rId4"/>
          <a:stretch>
            <a:fillRect/>
          </a:stretch>
        </p:blipFill>
        <p:spPr>
          <a:xfrm>
            <a:off x="9478914" y="19316"/>
            <a:ext cx="1189087" cy="876169"/>
          </a:xfrm>
          <a:prstGeom prst="rect">
            <a:avLst/>
          </a:prstGeom>
        </p:spPr>
      </p:pic>
      <p:pic>
        <p:nvPicPr>
          <p:cNvPr id="12" name="Imagen 11"/>
          <p:cNvPicPr>
            <a:picLocks noChangeAspect="1"/>
          </p:cNvPicPr>
          <p:nvPr/>
        </p:nvPicPr>
        <p:blipFill>
          <a:blip r:embed="rId5"/>
          <a:stretch>
            <a:fillRect/>
          </a:stretch>
        </p:blipFill>
        <p:spPr>
          <a:xfrm>
            <a:off x="1606570" y="2636912"/>
            <a:ext cx="8831229" cy="2232248"/>
          </a:xfrm>
          <a:prstGeom prst="rect">
            <a:avLst/>
          </a:prstGeom>
        </p:spPr>
      </p:pic>
    </p:spTree>
    <p:extLst>
      <p:ext uri="{BB962C8B-B14F-4D97-AF65-F5344CB8AC3E}">
        <p14:creationId xmlns:p14="http://schemas.microsoft.com/office/powerpoint/2010/main" val="653102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1881158" y="214291"/>
            <a:ext cx="8501122" cy="6340197"/>
          </a:xfrm>
          <a:prstGeom prst="rect">
            <a:avLst/>
          </a:prstGeom>
          <a:noFill/>
        </p:spPr>
        <p:txBody>
          <a:bodyPr wrap="square" rtlCol="0">
            <a:spAutoFit/>
          </a:bodyPr>
          <a:lstStyle/>
          <a:p>
            <a:pPr algn="just"/>
            <a:r>
              <a:rPr lang="es-PE" sz="1400" dirty="0"/>
              <a:t>Kant recibe la tradición alemana </a:t>
            </a:r>
            <a:r>
              <a:rPr lang="es-PE" sz="1400" dirty="0">
                <a:solidFill>
                  <a:srgbClr val="C00000"/>
                </a:solidFill>
              </a:rPr>
              <a:t>racionalista</a:t>
            </a:r>
            <a:r>
              <a:rPr lang="es-PE" sz="1400" dirty="0"/>
              <a:t>. Lo que sostiene esta tradición es que </a:t>
            </a:r>
            <a:r>
              <a:rPr lang="es-PE" sz="1400" dirty="0">
                <a:solidFill>
                  <a:srgbClr val="C00000"/>
                </a:solidFill>
              </a:rPr>
              <a:t>existen ideas innatas</a:t>
            </a:r>
            <a:r>
              <a:rPr lang="es-PE" sz="1400" dirty="0"/>
              <a:t> a la razón, de modo que no necesito salir de mi razón para tener conocimiento de la realidad, en este sentido, se prescinde totalmente de la experiencia.</a:t>
            </a:r>
          </a:p>
          <a:p>
            <a:pPr algn="just"/>
            <a:endParaRPr lang="es-PE" sz="1400" dirty="0"/>
          </a:p>
          <a:p>
            <a:pPr algn="just"/>
            <a:endParaRPr lang="es-PE" sz="1400" dirty="0"/>
          </a:p>
          <a:p>
            <a:pPr algn="just"/>
            <a:endParaRPr lang="es-PE" sz="1400" dirty="0"/>
          </a:p>
          <a:p>
            <a:pPr algn="just"/>
            <a:endParaRPr lang="es-PE" sz="1400" dirty="0"/>
          </a:p>
          <a:p>
            <a:pPr algn="just"/>
            <a:endParaRPr lang="es-PE" sz="1400" dirty="0"/>
          </a:p>
          <a:p>
            <a:pPr algn="just"/>
            <a:endParaRPr lang="es-PE" sz="1400" dirty="0"/>
          </a:p>
          <a:p>
            <a:pPr algn="just"/>
            <a:endParaRPr lang="es-PE" sz="1400" dirty="0"/>
          </a:p>
          <a:p>
            <a:pPr algn="just"/>
            <a:endParaRPr lang="es-PE" sz="1400" dirty="0"/>
          </a:p>
          <a:p>
            <a:pPr algn="just"/>
            <a:endParaRPr lang="es-PE" sz="1400" dirty="0"/>
          </a:p>
          <a:p>
            <a:pPr algn="just"/>
            <a:endParaRPr lang="es-PE" sz="1400" dirty="0"/>
          </a:p>
          <a:p>
            <a:pPr algn="just"/>
            <a:endParaRPr lang="es-PE" sz="1400" dirty="0"/>
          </a:p>
          <a:p>
            <a:pPr algn="just"/>
            <a:endParaRPr lang="es-PE" sz="1400" dirty="0"/>
          </a:p>
          <a:p>
            <a:pPr algn="just"/>
            <a:endParaRPr lang="es-PE" sz="1400" dirty="0"/>
          </a:p>
          <a:p>
            <a:pPr algn="just"/>
            <a:endParaRPr lang="es-PE" sz="1400" dirty="0"/>
          </a:p>
          <a:p>
            <a:pPr algn="just"/>
            <a:endParaRPr lang="es-PE" sz="1400" dirty="0"/>
          </a:p>
          <a:p>
            <a:pPr algn="just"/>
            <a:endParaRPr lang="es-PE" sz="1400" dirty="0"/>
          </a:p>
          <a:p>
            <a:pPr algn="just"/>
            <a:endParaRPr lang="es-PE" sz="1400" dirty="0"/>
          </a:p>
          <a:p>
            <a:pPr algn="just"/>
            <a:endParaRPr lang="es-PE" sz="1400" dirty="0"/>
          </a:p>
          <a:p>
            <a:pPr algn="just"/>
            <a:endParaRPr lang="es-PE" sz="1400" dirty="0"/>
          </a:p>
          <a:p>
            <a:pPr algn="just"/>
            <a:endParaRPr lang="es-PE" sz="1400" dirty="0"/>
          </a:p>
          <a:p>
            <a:pPr algn="just"/>
            <a:endParaRPr lang="es-PE" sz="1400" dirty="0"/>
          </a:p>
          <a:p>
            <a:pPr algn="just"/>
            <a:r>
              <a:rPr lang="es-PE" sz="1400" dirty="0"/>
              <a:t>Los mercaderes ingleses llevaron a </a:t>
            </a:r>
            <a:r>
              <a:rPr lang="es-PE" sz="1400" dirty="0" err="1"/>
              <a:t>Köningsberg</a:t>
            </a:r>
            <a:r>
              <a:rPr lang="es-PE" sz="1400" dirty="0"/>
              <a:t> los textos de </a:t>
            </a:r>
            <a:r>
              <a:rPr lang="es-PE" sz="1400" dirty="0" err="1"/>
              <a:t>Hume</a:t>
            </a:r>
            <a:r>
              <a:rPr lang="es-PE" sz="1400" dirty="0"/>
              <a:t>, el escéptico </a:t>
            </a:r>
            <a:r>
              <a:rPr lang="es-PE" sz="1400" dirty="0">
                <a:solidFill>
                  <a:srgbClr val="C00000"/>
                </a:solidFill>
              </a:rPr>
              <a:t>empirista</a:t>
            </a:r>
            <a:r>
              <a:rPr lang="es-PE" sz="1400" dirty="0"/>
              <a:t>. Al removerle las convicciones racionalistas (como por ejemplo, la idea de causalidad), Kant declara que </a:t>
            </a:r>
            <a:r>
              <a:rPr lang="es-PE" sz="1400" dirty="0" err="1"/>
              <a:t>Hume</a:t>
            </a:r>
            <a:r>
              <a:rPr lang="es-PE" sz="1400" dirty="0"/>
              <a:t> le ha despertado de su sueño dogmático</a:t>
            </a:r>
            <a:r>
              <a:rPr lang="es-PE" sz="1400" dirty="0">
                <a:solidFill>
                  <a:srgbClr val="C00000"/>
                </a:solidFill>
              </a:rPr>
              <a:t>: NO HAY IDEAS INNATAS</a:t>
            </a:r>
            <a:r>
              <a:rPr lang="es-PE" sz="1400" dirty="0"/>
              <a:t>, su origen se encuentra en la experiencia. Mientras los racionalistas consideraban las ideas innatas como intuiciones racionales, los empiristas creen en una intuición sensible. </a:t>
            </a:r>
            <a:r>
              <a:rPr lang="es-PE" sz="1400" dirty="0">
                <a:solidFill>
                  <a:srgbClr val="00B050"/>
                </a:solidFill>
              </a:rPr>
              <a:t>Kant, de algún modo, sintetiza ambas corrientes.</a:t>
            </a:r>
          </a:p>
        </p:txBody>
      </p:sp>
      <p:pic>
        <p:nvPicPr>
          <p:cNvPr id="17410" name="Picture 2"/>
          <p:cNvPicPr>
            <a:picLocks noChangeAspect="1" noChangeArrowheads="1"/>
          </p:cNvPicPr>
          <p:nvPr/>
        </p:nvPicPr>
        <p:blipFill>
          <a:blip r:embed="rId2"/>
          <a:srcRect/>
          <a:stretch>
            <a:fillRect/>
          </a:stretch>
        </p:blipFill>
        <p:spPr bwMode="auto">
          <a:xfrm>
            <a:off x="1524001" y="1268760"/>
            <a:ext cx="8878303" cy="3816424"/>
          </a:xfrm>
          <a:prstGeom prst="rect">
            <a:avLst/>
          </a:prstGeom>
          <a:noFill/>
          <a:ln w="9525">
            <a:noFill/>
            <a:miter lim="800000"/>
            <a:headEnd/>
            <a:tailEnd/>
          </a:ln>
          <a:effectLst/>
        </p:spPr>
      </p:pic>
      <p:sp>
        <p:nvSpPr>
          <p:cNvPr id="2" name="Rectángulo 1"/>
          <p:cNvSpPr/>
          <p:nvPr/>
        </p:nvSpPr>
        <p:spPr>
          <a:xfrm>
            <a:off x="2855640" y="1271108"/>
            <a:ext cx="2376264" cy="3576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3" name="Rectángulo 2"/>
          <p:cNvSpPr/>
          <p:nvPr/>
        </p:nvSpPr>
        <p:spPr>
          <a:xfrm>
            <a:off x="2135560" y="4725144"/>
            <a:ext cx="2736304" cy="3600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5" name="Rectángulo 4"/>
          <p:cNvSpPr/>
          <p:nvPr/>
        </p:nvSpPr>
        <p:spPr>
          <a:xfrm>
            <a:off x="9120336" y="2708920"/>
            <a:ext cx="1080120" cy="7200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6240016" y="19472"/>
            <a:ext cx="3999388" cy="7017306"/>
          </a:xfrm>
          <a:prstGeom prst="rect">
            <a:avLst/>
          </a:prstGeom>
          <a:noFill/>
        </p:spPr>
        <p:txBody>
          <a:bodyPr wrap="square" rtlCol="0">
            <a:spAutoFit/>
          </a:bodyPr>
          <a:lstStyle/>
          <a:p>
            <a:pPr>
              <a:buNone/>
            </a:pPr>
            <a:r>
              <a:rPr lang="es-PE" dirty="0">
                <a:solidFill>
                  <a:srgbClr val="FF0000"/>
                </a:solidFill>
              </a:rPr>
              <a:t>.</a:t>
            </a:r>
          </a:p>
          <a:p>
            <a:pPr algn="just">
              <a:buNone/>
            </a:pPr>
            <a:endParaRPr lang="es-PE" dirty="0"/>
          </a:p>
          <a:p>
            <a:pPr algn="just">
              <a:buNone/>
            </a:pPr>
            <a:r>
              <a:rPr lang="es-PE" dirty="0"/>
              <a:t>Entonces… puede ser legítimo preguntarnos…. ¿Qué pasa con la </a:t>
            </a:r>
            <a:r>
              <a:rPr lang="es-PE" dirty="0">
                <a:solidFill>
                  <a:srgbClr val="00B050"/>
                </a:solidFill>
              </a:rPr>
              <a:t>verdad</a:t>
            </a:r>
            <a:r>
              <a:rPr lang="es-PE" dirty="0"/>
              <a:t>?</a:t>
            </a:r>
          </a:p>
          <a:p>
            <a:pPr algn="just">
              <a:buNone/>
            </a:pPr>
            <a:endParaRPr lang="es-PE" dirty="0"/>
          </a:p>
          <a:p>
            <a:pPr algn="just">
              <a:buNone/>
            </a:pPr>
            <a:r>
              <a:rPr lang="es-PE" dirty="0"/>
              <a:t>Al cuestionar los alcances de la razón y fijar los límites en la experiencia, llegamos a la idea que supone que no podemos conocer realmente la “verdad” o la cosa en sí, ni mucho menos a Dios y a sus supuestos “interpretes”.</a:t>
            </a:r>
          </a:p>
          <a:p>
            <a:pPr algn="just">
              <a:buNone/>
            </a:pPr>
            <a:endParaRPr lang="es-PE" dirty="0"/>
          </a:p>
          <a:p>
            <a:pPr algn="just">
              <a:buNone/>
            </a:pPr>
            <a:r>
              <a:rPr lang="es-PE" dirty="0"/>
              <a:t>De éste modo, se cortan las alas del despotismo…. En este sentido, la C.R.P. no es sólo un texto sobre teoría del </a:t>
            </a:r>
            <a:r>
              <a:rPr lang="es-PE" dirty="0">
                <a:solidFill>
                  <a:srgbClr val="00B050"/>
                </a:solidFill>
              </a:rPr>
              <a:t>conocimiento humano</a:t>
            </a:r>
            <a:r>
              <a:rPr lang="es-PE" dirty="0"/>
              <a:t>, sino que además tiene claros alcances </a:t>
            </a:r>
            <a:r>
              <a:rPr lang="es-PE" dirty="0">
                <a:solidFill>
                  <a:srgbClr val="00B050"/>
                </a:solidFill>
              </a:rPr>
              <a:t>políticos</a:t>
            </a:r>
            <a:r>
              <a:rPr lang="es-PE" dirty="0"/>
              <a:t>. No olvidemos que al soberano Guillermo II no le gustará para nada tal concepto y Kant, y todo quien enseñe sus doctrinas será “censurado”, por usar una palabra ligera. </a:t>
            </a:r>
          </a:p>
          <a:p>
            <a:pPr algn="just">
              <a:buNone/>
            </a:pPr>
            <a:endParaRPr lang="es-PE" dirty="0">
              <a:solidFill>
                <a:srgbClr val="FF0000"/>
              </a:solidFill>
            </a:endParaRPr>
          </a:p>
          <a:p>
            <a:endParaRPr lang="es-PE" dirty="0"/>
          </a:p>
        </p:txBody>
      </p:sp>
      <p:pic>
        <p:nvPicPr>
          <p:cNvPr id="3" name="Imagen 2"/>
          <p:cNvPicPr>
            <a:picLocks noChangeAspect="1"/>
          </p:cNvPicPr>
          <p:nvPr/>
        </p:nvPicPr>
        <p:blipFill>
          <a:blip r:embed="rId2"/>
          <a:stretch>
            <a:fillRect/>
          </a:stretch>
        </p:blipFill>
        <p:spPr>
          <a:xfrm>
            <a:off x="1775520" y="332656"/>
            <a:ext cx="4145806" cy="6242400"/>
          </a:xfrm>
          <a:prstGeom prst="rect">
            <a:avLst/>
          </a:prstGeom>
        </p:spPr>
      </p:pic>
    </p:spTree>
    <p:extLst>
      <p:ext uri="{BB962C8B-B14F-4D97-AF65-F5344CB8AC3E}">
        <p14:creationId xmlns:p14="http://schemas.microsoft.com/office/powerpoint/2010/main" val="1308710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2024033" y="296737"/>
            <a:ext cx="8429684" cy="1200329"/>
          </a:xfrm>
          <a:prstGeom prst="rect">
            <a:avLst/>
          </a:prstGeom>
          <a:noFill/>
        </p:spPr>
        <p:txBody>
          <a:bodyPr wrap="square" rtlCol="0">
            <a:spAutoFit/>
          </a:bodyPr>
          <a:lstStyle/>
          <a:p>
            <a:r>
              <a:rPr lang="es-PE" dirty="0"/>
              <a:t>De éste modo, Kant restringe el conocer al ámbito de la experiencia, al mundo de los fenómenos. No al mundo en sí mismo, (que es inexpugnable), ni a los objetos metafísicos, (que escapan a nuestra posibilidad de experiencia), sino que solamente a nuestros fenómenos. </a:t>
            </a:r>
          </a:p>
        </p:txBody>
      </p:sp>
      <p:pic>
        <p:nvPicPr>
          <p:cNvPr id="20483" name="Picture 3"/>
          <p:cNvPicPr>
            <a:picLocks noChangeAspect="1" noChangeArrowheads="1"/>
          </p:cNvPicPr>
          <p:nvPr/>
        </p:nvPicPr>
        <p:blipFill>
          <a:blip r:embed="rId2"/>
          <a:srcRect/>
          <a:stretch>
            <a:fillRect/>
          </a:stretch>
        </p:blipFill>
        <p:spPr bwMode="auto">
          <a:xfrm>
            <a:off x="1738283" y="1500188"/>
            <a:ext cx="8715435" cy="5143522"/>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kant meme"/>
          <p:cNvPicPr>
            <a:picLocks noChangeAspect="1" noChangeArrowheads="1"/>
          </p:cNvPicPr>
          <p:nvPr/>
        </p:nvPicPr>
        <p:blipFill>
          <a:blip r:embed="rId2"/>
          <a:srcRect/>
          <a:stretch>
            <a:fillRect/>
          </a:stretch>
        </p:blipFill>
        <p:spPr bwMode="auto">
          <a:xfrm>
            <a:off x="1524000" y="0"/>
            <a:ext cx="9144000" cy="6858000"/>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707784" y="898784"/>
            <a:ext cx="6188150" cy="3549942"/>
          </a:xfrm>
          <a:prstGeom prst="rect">
            <a:avLst/>
          </a:prstGeom>
        </p:spPr>
      </p:pic>
      <p:sp>
        <p:nvSpPr>
          <p:cNvPr id="7" name="Rectángulo 6"/>
          <p:cNvSpPr/>
          <p:nvPr/>
        </p:nvSpPr>
        <p:spPr>
          <a:xfrm>
            <a:off x="956930" y="5061098"/>
            <a:ext cx="10483703" cy="148986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 name="Imagen 1"/>
          <p:cNvPicPr>
            <a:picLocks noChangeAspect="1"/>
          </p:cNvPicPr>
          <p:nvPr/>
        </p:nvPicPr>
        <p:blipFill>
          <a:blip r:embed="rId3"/>
          <a:stretch>
            <a:fillRect/>
          </a:stretch>
        </p:blipFill>
        <p:spPr>
          <a:xfrm>
            <a:off x="2160071" y="5297662"/>
            <a:ext cx="8077419" cy="1016738"/>
          </a:xfrm>
          <a:prstGeom prst="rect">
            <a:avLst/>
          </a:prstGeom>
        </p:spPr>
      </p:pic>
      <p:pic>
        <p:nvPicPr>
          <p:cNvPr id="8" name="Imagen 7"/>
          <p:cNvPicPr>
            <a:picLocks noChangeAspect="1"/>
          </p:cNvPicPr>
          <p:nvPr/>
        </p:nvPicPr>
        <p:blipFill>
          <a:blip r:embed="rId4"/>
          <a:stretch>
            <a:fillRect/>
          </a:stretch>
        </p:blipFill>
        <p:spPr>
          <a:xfrm>
            <a:off x="6550209" y="286412"/>
            <a:ext cx="4635242" cy="4534749"/>
          </a:xfrm>
          <a:prstGeom prst="rect">
            <a:avLst/>
          </a:prstGeom>
        </p:spPr>
      </p:pic>
    </p:spTree>
    <p:extLst>
      <p:ext uri="{BB962C8B-B14F-4D97-AF65-F5344CB8AC3E}">
        <p14:creationId xmlns:p14="http://schemas.microsoft.com/office/powerpoint/2010/main" val="1496346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448783" y="542926"/>
            <a:ext cx="11045393" cy="4752088"/>
          </a:xfrm>
          <a:prstGeom prst="rect">
            <a:avLst/>
          </a:prstGeom>
        </p:spPr>
      </p:pic>
      <p:sp>
        <p:nvSpPr>
          <p:cNvPr id="3" name="Rectángulo 2"/>
          <p:cNvSpPr/>
          <p:nvPr/>
        </p:nvSpPr>
        <p:spPr>
          <a:xfrm>
            <a:off x="276447" y="871870"/>
            <a:ext cx="11376837" cy="59542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4" name="Rectángulo 3"/>
          <p:cNvSpPr/>
          <p:nvPr/>
        </p:nvSpPr>
        <p:spPr>
          <a:xfrm>
            <a:off x="276447" y="1467293"/>
            <a:ext cx="1786269" cy="48909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5" name="Rectángulo 4"/>
          <p:cNvSpPr/>
          <p:nvPr/>
        </p:nvSpPr>
        <p:spPr>
          <a:xfrm>
            <a:off x="448782" y="2874335"/>
            <a:ext cx="11045393" cy="3792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6" name="Rectángulo 5"/>
          <p:cNvSpPr/>
          <p:nvPr/>
        </p:nvSpPr>
        <p:spPr>
          <a:xfrm>
            <a:off x="448781" y="3202172"/>
            <a:ext cx="4335870" cy="4554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7" name="Rectángulo 6"/>
          <p:cNvSpPr/>
          <p:nvPr/>
        </p:nvSpPr>
        <p:spPr>
          <a:xfrm>
            <a:off x="8506047" y="2298405"/>
            <a:ext cx="3016102" cy="42353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8" name="Rectángulo 7"/>
          <p:cNvSpPr/>
          <p:nvPr/>
        </p:nvSpPr>
        <p:spPr>
          <a:xfrm>
            <a:off x="2616715" y="4100623"/>
            <a:ext cx="4953665" cy="39872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extLst>
      <p:ext uri="{BB962C8B-B14F-4D97-AF65-F5344CB8AC3E}">
        <p14:creationId xmlns:p14="http://schemas.microsoft.com/office/powerpoint/2010/main" val="38287934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 y="-1"/>
            <a:ext cx="12192001" cy="6842051"/>
          </a:xfrm>
          <a:prstGeom prst="rect">
            <a:avLst/>
          </a:prstGeom>
        </p:spPr>
      </p:pic>
    </p:spTree>
    <p:extLst>
      <p:ext uri="{BB962C8B-B14F-4D97-AF65-F5344CB8AC3E}">
        <p14:creationId xmlns:p14="http://schemas.microsoft.com/office/powerpoint/2010/main" val="3946234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3439D0D0-1865-9357-BC20-5B81499A5AAD}"/>
              </a:ext>
            </a:extLst>
          </p:cNvPr>
          <p:cNvSpPr>
            <a:spLocks noGrp="1" noChangeArrowheads="1"/>
          </p:cNvSpPr>
          <p:nvPr>
            <p:ph type="ctrTitle"/>
          </p:nvPr>
        </p:nvSpPr>
        <p:spPr>
          <a:xfrm>
            <a:off x="1774826" y="0"/>
            <a:ext cx="8640763" cy="1511300"/>
          </a:xfrm>
        </p:spPr>
        <p:txBody>
          <a:bodyPr/>
          <a:lstStyle/>
          <a:p>
            <a:pPr eaLnBrk="1" hangingPunct="1"/>
            <a:r>
              <a:rPr lang="es-ES" altLang="es-PE" sz="4800">
                <a:solidFill>
                  <a:schemeClr val="bg1"/>
                </a:solidFill>
              </a:rPr>
              <a:t>Fundamentación de la metafísica de las costumbres</a:t>
            </a:r>
          </a:p>
        </p:txBody>
      </p:sp>
      <p:sp>
        <p:nvSpPr>
          <p:cNvPr id="3075" name="Rectangle 3">
            <a:extLst>
              <a:ext uri="{FF2B5EF4-FFF2-40B4-BE49-F238E27FC236}">
                <a16:creationId xmlns:a16="http://schemas.microsoft.com/office/drawing/2014/main" id="{50365BCC-1722-A508-51F2-10D781475C70}"/>
              </a:ext>
            </a:extLst>
          </p:cNvPr>
          <p:cNvSpPr>
            <a:spLocks noGrp="1" noChangeArrowheads="1"/>
          </p:cNvSpPr>
          <p:nvPr>
            <p:ph type="subTitle" idx="1"/>
          </p:nvPr>
        </p:nvSpPr>
        <p:spPr>
          <a:xfrm>
            <a:off x="5519739" y="6281738"/>
            <a:ext cx="1944687" cy="576262"/>
          </a:xfrm>
        </p:spPr>
        <p:txBody>
          <a:bodyPr/>
          <a:lstStyle/>
          <a:p>
            <a:pPr eaLnBrk="1" hangingPunct="1">
              <a:lnSpc>
                <a:spcPct val="90000"/>
              </a:lnSpc>
            </a:pPr>
            <a:r>
              <a:rPr lang="es-ES" altLang="es-PE">
                <a:solidFill>
                  <a:schemeClr val="bg1"/>
                </a:solidFill>
              </a:rPr>
              <a:t>I. Kant</a:t>
            </a:r>
          </a:p>
        </p:txBody>
      </p:sp>
      <p:pic>
        <p:nvPicPr>
          <p:cNvPr id="3076" name="Picture 11" descr="bild">
            <a:extLst>
              <a:ext uri="{FF2B5EF4-FFF2-40B4-BE49-F238E27FC236}">
                <a16:creationId xmlns:a16="http://schemas.microsoft.com/office/drawing/2014/main" id="{6C783E8D-E1C9-C943-D047-B87AB1FDC0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5550" y="1557338"/>
            <a:ext cx="7524750"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Marcador de contenido 2">
            <a:extLst>
              <a:ext uri="{FF2B5EF4-FFF2-40B4-BE49-F238E27FC236}">
                <a16:creationId xmlns:a16="http://schemas.microsoft.com/office/drawing/2014/main" id="{2CB2E6D5-606A-0D6B-5385-92002E53D0C8}"/>
              </a:ext>
            </a:extLst>
          </p:cNvPr>
          <p:cNvSpPr>
            <a:spLocks noGrp="1"/>
          </p:cNvSpPr>
          <p:nvPr>
            <p:ph idx="1"/>
          </p:nvPr>
        </p:nvSpPr>
        <p:spPr>
          <a:xfrm>
            <a:off x="1981200" y="1600200"/>
            <a:ext cx="8229600" cy="533400"/>
          </a:xfrm>
        </p:spPr>
        <p:txBody>
          <a:bodyPr/>
          <a:lstStyle/>
          <a:p>
            <a:pPr marL="0" indent="0" algn="ctr">
              <a:buNone/>
            </a:pPr>
            <a:r>
              <a:rPr lang="es-PE" altLang="es-PE" sz="2000"/>
              <a:t>Fundamentación de la Metafísica de las Costumbres</a:t>
            </a:r>
          </a:p>
        </p:txBody>
      </p:sp>
      <p:grpSp>
        <p:nvGrpSpPr>
          <p:cNvPr id="10" name="Grupo 9">
            <a:extLst>
              <a:ext uri="{FF2B5EF4-FFF2-40B4-BE49-F238E27FC236}">
                <a16:creationId xmlns:a16="http://schemas.microsoft.com/office/drawing/2014/main" id="{6550E9AA-BB4F-B069-FAB7-3FD5ED65C1B9}"/>
              </a:ext>
            </a:extLst>
          </p:cNvPr>
          <p:cNvGrpSpPr>
            <a:grpSpLocks/>
          </p:cNvGrpSpPr>
          <p:nvPr/>
        </p:nvGrpSpPr>
        <p:grpSpPr bwMode="auto">
          <a:xfrm>
            <a:off x="1524000" y="2057401"/>
            <a:ext cx="3898900" cy="2098675"/>
            <a:chOff x="0" y="2057928"/>
            <a:chExt cx="3898776" cy="2097987"/>
          </a:xfrm>
        </p:grpSpPr>
        <p:sp>
          <p:nvSpPr>
            <p:cNvPr id="6" name="Marcador de contenido 2">
              <a:extLst>
                <a:ext uri="{FF2B5EF4-FFF2-40B4-BE49-F238E27FC236}">
                  <a16:creationId xmlns:a16="http://schemas.microsoft.com/office/drawing/2014/main" id="{921E217C-EF90-D3C2-E939-7BB2B7B275E4}"/>
                </a:ext>
              </a:extLst>
            </p:cNvPr>
            <p:cNvSpPr txBox="1">
              <a:spLocks/>
            </p:cNvSpPr>
            <p:nvPr/>
          </p:nvSpPr>
          <p:spPr bwMode="auto">
            <a:xfrm>
              <a:off x="0" y="2730807"/>
              <a:ext cx="3898776" cy="1425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None/>
                <a:defRPr/>
              </a:pPr>
              <a:r>
                <a:rPr lang="es-PE" sz="2000" kern="0" dirty="0"/>
                <a:t>Búsqueda de Fundamentos</a:t>
              </a:r>
            </a:p>
            <a:p>
              <a:pPr marL="0" indent="0" algn="ctr">
                <a:buNone/>
                <a:defRPr/>
              </a:pPr>
              <a:r>
                <a:rPr lang="es-PE" sz="2000" kern="0" dirty="0"/>
                <a:t>Exploración acerca de las bases</a:t>
              </a:r>
            </a:p>
            <a:p>
              <a:pPr marL="0" indent="0" algn="ctr">
                <a:buNone/>
                <a:defRPr/>
              </a:pPr>
              <a:r>
                <a:rPr lang="es-PE" sz="2000" kern="0" dirty="0"/>
                <a:t>Investigación sobre principios</a:t>
              </a:r>
            </a:p>
            <a:p>
              <a:pPr marL="0" indent="0" algn="ctr">
                <a:buNone/>
                <a:defRPr/>
              </a:pPr>
              <a:r>
                <a:rPr lang="es-PE" sz="2000" kern="0" dirty="0"/>
                <a:t>Cimentación</a:t>
              </a:r>
            </a:p>
          </p:txBody>
        </p:sp>
        <p:sp>
          <p:nvSpPr>
            <p:cNvPr id="7" name="Flecha derecha 6">
              <a:extLst>
                <a:ext uri="{FF2B5EF4-FFF2-40B4-BE49-F238E27FC236}">
                  <a16:creationId xmlns:a16="http://schemas.microsoft.com/office/drawing/2014/main" id="{B6D80A77-37A4-1040-9470-B1A2A3229B71}"/>
                </a:ext>
              </a:extLst>
            </p:cNvPr>
            <p:cNvSpPr/>
            <p:nvPr/>
          </p:nvSpPr>
          <p:spPr>
            <a:xfrm rot="6100017">
              <a:off x="2090754" y="2215003"/>
              <a:ext cx="561791" cy="247642"/>
            </a:xfrm>
            <a:prstGeom prst="rightArrow">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PE"/>
            </a:p>
          </p:txBody>
        </p:sp>
      </p:grpSp>
      <p:grpSp>
        <p:nvGrpSpPr>
          <p:cNvPr id="12" name="Grupo 11">
            <a:extLst>
              <a:ext uri="{FF2B5EF4-FFF2-40B4-BE49-F238E27FC236}">
                <a16:creationId xmlns:a16="http://schemas.microsoft.com/office/drawing/2014/main" id="{23EADF5D-8EF0-EBDF-5315-0C8C48332AFE}"/>
              </a:ext>
            </a:extLst>
          </p:cNvPr>
          <p:cNvGrpSpPr>
            <a:grpSpLocks/>
          </p:cNvGrpSpPr>
          <p:nvPr/>
        </p:nvGrpSpPr>
        <p:grpSpPr bwMode="auto">
          <a:xfrm>
            <a:off x="6888163" y="2057400"/>
            <a:ext cx="3898900" cy="1989138"/>
            <a:chOff x="5364088" y="2057928"/>
            <a:chExt cx="3898776" cy="1988449"/>
          </a:xfrm>
        </p:grpSpPr>
        <p:sp>
          <p:nvSpPr>
            <p:cNvPr id="4" name="Marcador de contenido 2">
              <a:extLst>
                <a:ext uri="{FF2B5EF4-FFF2-40B4-BE49-F238E27FC236}">
                  <a16:creationId xmlns:a16="http://schemas.microsoft.com/office/drawing/2014/main" id="{93E81B67-59BD-5B90-AA95-A7BEB5837A67}"/>
                </a:ext>
              </a:extLst>
            </p:cNvPr>
            <p:cNvSpPr txBox="1">
              <a:spLocks/>
            </p:cNvSpPr>
            <p:nvPr/>
          </p:nvSpPr>
          <p:spPr bwMode="auto">
            <a:xfrm>
              <a:off x="5364088" y="2621296"/>
              <a:ext cx="3898776" cy="1425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None/>
                <a:defRPr/>
              </a:pPr>
              <a:r>
                <a:rPr lang="es-PE" sz="2000" kern="0" dirty="0"/>
                <a:t>Lo moral</a:t>
              </a:r>
            </a:p>
            <a:p>
              <a:pPr marL="0" indent="0" algn="ctr">
                <a:buNone/>
                <a:defRPr/>
              </a:pPr>
              <a:r>
                <a:rPr lang="es-PE" sz="2000" kern="0" dirty="0"/>
                <a:t>Lo ético</a:t>
              </a:r>
            </a:p>
            <a:p>
              <a:pPr marL="0" indent="0" algn="ctr">
                <a:buNone/>
                <a:defRPr/>
              </a:pPr>
              <a:r>
                <a:rPr lang="es-PE" sz="2000" kern="0" dirty="0"/>
                <a:t>Las conductas practicadas</a:t>
              </a:r>
            </a:p>
            <a:p>
              <a:pPr marL="0" indent="0" algn="ctr">
                <a:buNone/>
                <a:defRPr/>
              </a:pPr>
              <a:r>
                <a:rPr lang="es-PE" sz="2000" kern="0" dirty="0"/>
                <a:t>El comportamiento humano</a:t>
              </a:r>
            </a:p>
          </p:txBody>
        </p:sp>
        <p:sp>
          <p:nvSpPr>
            <p:cNvPr id="8" name="Flecha derecha 7">
              <a:extLst>
                <a:ext uri="{FF2B5EF4-FFF2-40B4-BE49-F238E27FC236}">
                  <a16:creationId xmlns:a16="http://schemas.microsoft.com/office/drawing/2014/main" id="{899D0503-61B9-DB3F-94F2-7AF06630EFB7}"/>
                </a:ext>
              </a:extLst>
            </p:cNvPr>
            <p:cNvSpPr/>
            <p:nvPr/>
          </p:nvSpPr>
          <p:spPr>
            <a:xfrm rot="3907095">
              <a:off x="6298390" y="2215792"/>
              <a:ext cx="561780" cy="246054"/>
            </a:xfrm>
            <a:prstGeom prst="rightArrow">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PE"/>
            </a:p>
          </p:txBody>
        </p:sp>
      </p:grpSp>
      <p:grpSp>
        <p:nvGrpSpPr>
          <p:cNvPr id="11" name="Grupo 10">
            <a:extLst>
              <a:ext uri="{FF2B5EF4-FFF2-40B4-BE49-F238E27FC236}">
                <a16:creationId xmlns:a16="http://schemas.microsoft.com/office/drawing/2014/main" id="{62F923A2-0657-9B95-56EC-0112C3A2A662}"/>
              </a:ext>
            </a:extLst>
          </p:cNvPr>
          <p:cNvGrpSpPr>
            <a:grpSpLocks/>
          </p:cNvGrpSpPr>
          <p:nvPr/>
        </p:nvGrpSpPr>
        <p:grpSpPr bwMode="auto">
          <a:xfrm>
            <a:off x="3641725" y="2100263"/>
            <a:ext cx="3898900" cy="3389312"/>
            <a:chOff x="2117130" y="2099942"/>
            <a:chExt cx="3898776" cy="3389622"/>
          </a:xfrm>
        </p:grpSpPr>
        <p:sp>
          <p:nvSpPr>
            <p:cNvPr id="5" name="Marcador de contenido 2">
              <a:extLst>
                <a:ext uri="{FF2B5EF4-FFF2-40B4-BE49-F238E27FC236}">
                  <a16:creationId xmlns:a16="http://schemas.microsoft.com/office/drawing/2014/main" id="{1A0151C3-8819-FD95-7F2D-BC22F88B5AC1}"/>
                </a:ext>
              </a:extLst>
            </p:cNvPr>
            <p:cNvSpPr txBox="1">
              <a:spLocks/>
            </p:cNvSpPr>
            <p:nvPr/>
          </p:nvSpPr>
          <p:spPr bwMode="auto">
            <a:xfrm>
              <a:off x="2117130" y="4063859"/>
              <a:ext cx="3898776" cy="1425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None/>
                <a:defRPr/>
              </a:pPr>
              <a:r>
                <a:rPr lang="es-PE" sz="2000" kern="0" dirty="0"/>
                <a:t>Leyes que rigen lo real</a:t>
              </a:r>
            </a:p>
            <a:p>
              <a:pPr marL="0" indent="0" algn="ctr">
                <a:buNone/>
                <a:defRPr/>
              </a:pPr>
              <a:r>
                <a:rPr lang="es-PE" sz="2000" kern="0" dirty="0"/>
                <a:t>Orden “trascendental”</a:t>
              </a:r>
            </a:p>
            <a:p>
              <a:pPr marL="0" indent="0" algn="ctr">
                <a:buNone/>
                <a:defRPr/>
              </a:pPr>
              <a:r>
                <a:rPr lang="es-PE" sz="2000" kern="0" dirty="0"/>
                <a:t>Normas “absolutas”</a:t>
              </a:r>
            </a:p>
          </p:txBody>
        </p:sp>
        <p:sp>
          <p:nvSpPr>
            <p:cNvPr id="9" name="Flecha derecha 8">
              <a:extLst>
                <a:ext uri="{FF2B5EF4-FFF2-40B4-BE49-F238E27FC236}">
                  <a16:creationId xmlns:a16="http://schemas.microsoft.com/office/drawing/2014/main" id="{D057BC44-42FF-3EFB-829E-90C3B721A4F5}"/>
                </a:ext>
              </a:extLst>
            </p:cNvPr>
            <p:cNvSpPr/>
            <p:nvPr/>
          </p:nvSpPr>
          <p:spPr>
            <a:xfrm rot="6100017">
              <a:off x="3660816" y="2850121"/>
              <a:ext cx="1773399" cy="273041"/>
            </a:xfrm>
            <a:prstGeom prst="rightArrow">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PE"/>
            </a:p>
          </p:txBody>
        </p:sp>
      </p:grpSp>
      <p:grpSp>
        <p:nvGrpSpPr>
          <p:cNvPr id="16" name="Grupo 15">
            <a:extLst>
              <a:ext uri="{FF2B5EF4-FFF2-40B4-BE49-F238E27FC236}">
                <a16:creationId xmlns:a16="http://schemas.microsoft.com/office/drawing/2014/main" id="{C60B029B-DCAF-0FCD-D353-8894B3ABF2D9}"/>
              </a:ext>
            </a:extLst>
          </p:cNvPr>
          <p:cNvGrpSpPr>
            <a:grpSpLocks/>
          </p:cNvGrpSpPr>
          <p:nvPr/>
        </p:nvGrpSpPr>
        <p:grpSpPr bwMode="auto">
          <a:xfrm>
            <a:off x="1847851" y="2730501"/>
            <a:ext cx="8640763" cy="2498725"/>
            <a:chOff x="323528" y="2730886"/>
            <a:chExt cx="8640960" cy="2498314"/>
          </a:xfrm>
        </p:grpSpPr>
        <p:sp>
          <p:nvSpPr>
            <p:cNvPr id="13" name="Rectángulo 12">
              <a:extLst>
                <a:ext uri="{FF2B5EF4-FFF2-40B4-BE49-F238E27FC236}">
                  <a16:creationId xmlns:a16="http://schemas.microsoft.com/office/drawing/2014/main" id="{78F2C70E-12A4-A1CC-8591-D8D1D4D42828}"/>
                </a:ext>
              </a:extLst>
            </p:cNvPr>
            <p:cNvSpPr/>
            <p:nvPr/>
          </p:nvSpPr>
          <p:spPr>
            <a:xfrm>
              <a:off x="323528" y="2730886"/>
              <a:ext cx="3311600" cy="33808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PE"/>
            </a:p>
          </p:txBody>
        </p:sp>
        <p:sp>
          <p:nvSpPr>
            <p:cNvPr id="14" name="Rectángulo 13">
              <a:extLst>
                <a:ext uri="{FF2B5EF4-FFF2-40B4-BE49-F238E27FC236}">
                  <a16:creationId xmlns:a16="http://schemas.microsoft.com/office/drawing/2014/main" id="{3E9EA671-81CF-BCC9-3107-C201E5C9D327}"/>
                </a:ext>
              </a:extLst>
            </p:cNvPr>
            <p:cNvSpPr/>
            <p:nvPr/>
          </p:nvSpPr>
          <p:spPr>
            <a:xfrm>
              <a:off x="2746108" y="4776837"/>
              <a:ext cx="2617848" cy="45236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PE"/>
            </a:p>
          </p:txBody>
        </p:sp>
        <p:sp>
          <p:nvSpPr>
            <p:cNvPr id="15" name="Rectángulo 14">
              <a:extLst>
                <a:ext uri="{FF2B5EF4-FFF2-40B4-BE49-F238E27FC236}">
                  <a16:creationId xmlns:a16="http://schemas.microsoft.com/office/drawing/2014/main" id="{662154A7-1BED-51B3-F77B-AB77F7547BEE}"/>
                </a:ext>
              </a:extLst>
            </p:cNvPr>
            <p:cNvSpPr/>
            <p:nvPr/>
          </p:nvSpPr>
          <p:spPr>
            <a:xfrm>
              <a:off x="5579861" y="3716562"/>
              <a:ext cx="3384627" cy="43966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PE"/>
            </a:p>
          </p:txBody>
        </p:sp>
      </p:grpSp>
      <p:sp>
        <p:nvSpPr>
          <p:cNvPr id="17" name="CuadroTexto 16">
            <a:extLst>
              <a:ext uri="{FF2B5EF4-FFF2-40B4-BE49-F238E27FC236}">
                <a16:creationId xmlns:a16="http://schemas.microsoft.com/office/drawing/2014/main" id="{C2172F10-6792-34F8-6FDF-6BB4A046A7C4}"/>
              </a:ext>
            </a:extLst>
          </p:cNvPr>
          <p:cNvSpPr txBox="1">
            <a:spLocks noChangeArrowheads="1"/>
          </p:cNvSpPr>
          <p:nvPr/>
        </p:nvSpPr>
        <p:spPr bwMode="auto">
          <a:xfrm>
            <a:off x="1981200" y="5894389"/>
            <a:ext cx="8229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s-PE" altLang="es-PE" sz="1400"/>
              <a:t>La búsqueda de los principios/fundamentos de las normas “absolutas” del comportamiento humano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a:extLst>
              <a:ext uri="{FF2B5EF4-FFF2-40B4-BE49-F238E27FC236}">
                <a16:creationId xmlns:a16="http://schemas.microsoft.com/office/drawing/2014/main" id="{1E8E524F-92CB-E2C5-904D-AE30D4B4BF3B}"/>
              </a:ext>
            </a:extLst>
          </p:cNvPr>
          <p:cNvSpPr>
            <a:spLocks noGrp="1" noChangeArrowheads="1"/>
          </p:cNvSpPr>
          <p:nvPr>
            <p:ph type="body" idx="1"/>
          </p:nvPr>
        </p:nvSpPr>
        <p:spPr>
          <a:xfrm>
            <a:off x="1981200" y="260350"/>
            <a:ext cx="8229600" cy="6192838"/>
          </a:xfrm>
        </p:spPr>
        <p:txBody>
          <a:bodyPr/>
          <a:lstStyle/>
          <a:p>
            <a:pPr eaLnBrk="1" hangingPunct="1">
              <a:defRPr/>
            </a:pPr>
            <a:r>
              <a:rPr lang="es-ES" altLang="es-PE" dirty="0"/>
              <a:t>La </a:t>
            </a:r>
            <a:r>
              <a:rPr lang="es-ES" altLang="es-PE" sz="2400" i="1" dirty="0"/>
              <a:t>Fundamentación para una metafísica de las costumbres</a:t>
            </a:r>
            <a:r>
              <a:rPr lang="es-ES" altLang="es-PE" dirty="0"/>
              <a:t> pretende la </a:t>
            </a:r>
            <a:r>
              <a:rPr lang="es-ES" altLang="es-PE" b="1" dirty="0">
                <a:solidFill>
                  <a:srgbClr val="FF0000"/>
                </a:solidFill>
              </a:rPr>
              <a:t>moral universal</a:t>
            </a:r>
            <a:r>
              <a:rPr lang="es-ES" altLang="es-PE" dirty="0"/>
              <a:t>. </a:t>
            </a:r>
          </a:p>
          <a:p>
            <a:pPr eaLnBrk="1" hangingPunct="1">
              <a:defRPr/>
            </a:pPr>
            <a:r>
              <a:rPr lang="es-ES" altLang="es-PE" sz="1800" dirty="0"/>
              <a:t>Se opone, así, al subjetivismo moral y al relativismo cultural, es decir, a las posturas que sostienen que cada cultura tiene sus pautas morales y ninguna debe interferir en los asuntos morales de otra. </a:t>
            </a:r>
          </a:p>
          <a:p>
            <a:pPr marL="0" indent="0">
              <a:buNone/>
              <a:defRPr/>
            </a:pPr>
            <a:endParaRPr lang="es-ES" altLang="es-PE" dirty="0"/>
          </a:p>
          <a:p>
            <a:pPr marL="0" indent="0">
              <a:buNone/>
              <a:defRPr/>
            </a:pPr>
            <a:endParaRPr lang="es-ES" altLang="es-PE" dirty="0"/>
          </a:p>
          <a:p>
            <a:pPr marL="0" indent="0">
              <a:buNone/>
              <a:defRPr/>
            </a:pPr>
            <a:endParaRPr lang="es-ES" altLang="es-PE" dirty="0"/>
          </a:p>
          <a:p>
            <a:pPr marL="0" indent="0">
              <a:buNone/>
              <a:defRPr/>
            </a:pPr>
            <a:endParaRPr lang="es-ES" altLang="es-PE" dirty="0"/>
          </a:p>
          <a:p>
            <a:pPr marL="0" indent="0">
              <a:buNone/>
              <a:defRPr/>
            </a:pPr>
            <a:endParaRPr lang="es-ES" altLang="es-PE" dirty="0"/>
          </a:p>
          <a:p>
            <a:pPr eaLnBrk="1" hangingPunct="1">
              <a:defRPr/>
            </a:pPr>
            <a:endParaRPr lang="es-ES" altLang="es-PE" dirty="0"/>
          </a:p>
          <a:p>
            <a:pPr eaLnBrk="1" hangingPunct="1">
              <a:defRPr/>
            </a:pPr>
            <a:r>
              <a:rPr lang="es-ES" altLang="es-PE" sz="2000" dirty="0"/>
              <a:t>“En lugar de </a:t>
            </a:r>
            <a:r>
              <a:rPr lang="es-ES" altLang="es-PE" sz="2000" i="1" dirty="0"/>
              <a:t>crítica de la razón pura práctica</a:t>
            </a:r>
            <a:r>
              <a:rPr lang="es-ES" altLang="es-PE" sz="2000" dirty="0"/>
              <a:t> emplearé el nombre de </a:t>
            </a:r>
            <a:r>
              <a:rPr lang="es-ES" altLang="es-PE" sz="2000" i="1" dirty="0"/>
              <a:t>fundamentación de la metafísica de las costumbres. </a:t>
            </a:r>
            <a:r>
              <a:rPr lang="es-ES" altLang="es-PE" sz="2000" dirty="0"/>
              <a:t>(…) la presente fundamentación no es más que la investigación y el establecimiento </a:t>
            </a:r>
            <a:r>
              <a:rPr lang="es-ES" altLang="es-PE" sz="2000" dirty="0">
                <a:solidFill>
                  <a:srgbClr val="FF0000"/>
                </a:solidFill>
              </a:rPr>
              <a:t>del </a:t>
            </a:r>
            <a:r>
              <a:rPr lang="es-ES" altLang="es-PE" sz="2000" b="1" i="1" dirty="0">
                <a:solidFill>
                  <a:srgbClr val="FF0000"/>
                </a:solidFill>
              </a:rPr>
              <a:t>principio supremo de la moralidad</a:t>
            </a:r>
            <a:r>
              <a:rPr lang="es-ES" altLang="es-PE" sz="2000" dirty="0"/>
              <a:t>.”</a:t>
            </a:r>
          </a:p>
        </p:txBody>
      </p:sp>
      <p:pic>
        <p:nvPicPr>
          <p:cNvPr id="23555" name="Imagen 1">
            <a:extLst>
              <a:ext uri="{FF2B5EF4-FFF2-40B4-BE49-F238E27FC236}">
                <a16:creationId xmlns:a16="http://schemas.microsoft.com/office/drawing/2014/main" id="{68F12C81-1B89-57A2-06E9-66DFFF9FFCE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24338" y="2060576"/>
            <a:ext cx="4032250" cy="300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a:extLst>
              <a:ext uri="{FF2B5EF4-FFF2-40B4-BE49-F238E27FC236}">
                <a16:creationId xmlns:a16="http://schemas.microsoft.com/office/drawing/2014/main" id="{581AC3F1-7556-FD1F-181F-03F4062991EA}"/>
              </a:ext>
            </a:extLst>
          </p:cNvPr>
          <p:cNvSpPr>
            <a:spLocks noGrp="1" noChangeArrowheads="1"/>
          </p:cNvSpPr>
          <p:nvPr>
            <p:ph type="body" idx="1"/>
          </p:nvPr>
        </p:nvSpPr>
        <p:spPr>
          <a:xfrm>
            <a:off x="1981200" y="404813"/>
            <a:ext cx="8229600" cy="2736850"/>
          </a:xfrm>
        </p:spPr>
        <p:txBody>
          <a:bodyPr/>
          <a:lstStyle/>
          <a:p>
            <a:pPr eaLnBrk="1" hangingPunct="1"/>
            <a:r>
              <a:rPr lang="es-ES" altLang="es-PE" sz="2200"/>
              <a:t>Kant refiere que desde la antigua filosofía griega existe una división en tres ciencias. La física, la ética y la lógica. </a:t>
            </a:r>
            <a:r>
              <a:rPr lang="es-ES" altLang="es-PE" sz="1800" i="1"/>
              <a:t>“Todo conocimiento racional es o bien material, y se refiere a algún objeto, o bien formal, y se ocupa solamente de la forma del entendimiento y de las reglas universales del pensamiento en general, sin distinción de los objetos.”</a:t>
            </a:r>
          </a:p>
        </p:txBody>
      </p:sp>
      <p:pic>
        <p:nvPicPr>
          <p:cNvPr id="4100" name="Picture 4">
            <a:extLst>
              <a:ext uri="{FF2B5EF4-FFF2-40B4-BE49-F238E27FC236}">
                <a16:creationId xmlns:a16="http://schemas.microsoft.com/office/drawing/2014/main" id="{85AEB5A0-E57B-03B2-046A-C8B4651DA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2176" y="2276475"/>
            <a:ext cx="5400675" cy="427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ángulo 1">
            <a:extLst>
              <a:ext uri="{FF2B5EF4-FFF2-40B4-BE49-F238E27FC236}">
                <a16:creationId xmlns:a16="http://schemas.microsoft.com/office/drawing/2014/main" id="{7568F161-6365-8E90-5B98-A41D86F55FFD}"/>
              </a:ext>
            </a:extLst>
          </p:cNvPr>
          <p:cNvSpPr/>
          <p:nvPr/>
        </p:nvSpPr>
        <p:spPr>
          <a:xfrm>
            <a:off x="6157913" y="2852739"/>
            <a:ext cx="2590800" cy="115252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PE"/>
          </a:p>
        </p:txBody>
      </p:sp>
      <p:pic>
        <p:nvPicPr>
          <p:cNvPr id="25605" name="Imagen 2">
            <a:extLst>
              <a:ext uri="{FF2B5EF4-FFF2-40B4-BE49-F238E27FC236}">
                <a16:creationId xmlns:a16="http://schemas.microsoft.com/office/drawing/2014/main" id="{2E028B2A-3F91-779A-77EE-0322B6C5254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76389" y="2894014"/>
            <a:ext cx="1876425" cy="303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box(in)">
                                      <p:cBhvr>
                                        <p:cTn id="7"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a:extLst>
              <a:ext uri="{FF2B5EF4-FFF2-40B4-BE49-F238E27FC236}">
                <a16:creationId xmlns:a16="http://schemas.microsoft.com/office/drawing/2014/main" id="{E720F774-BE69-F08D-5FA8-7E3EDBD4A8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50" y="1268413"/>
            <a:ext cx="8388350" cy="454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9" name="AutoShape 9">
            <a:extLst>
              <a:ext uri="{FF2B5EF4-FFF2-40B4-BE49-F238E27FC236}">
                <a16:creationId xmlns:a16="http://schemas.microsoft.com/office/drawing/2014/main" id="{882C24EE-C026-7E2C-E44E-C7DEAA86EECD}"/>
              </a:ext>
            </a:extLst>
          </p:cNvPr>
          <p:cNvSpPr>
            <a:spLocks noChangeArrowheads="1"/>
          </p:cNvSpPr>
          <p:nvPr/>
        </p:nvSpPr>
        <p:spPr bwMode="auto">
          <a:xfrm>
            <a:off x="4008438" y="2997201"/>
            <a:ext cx="863600" cy="720725"/>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FF0000"/>
          </a:solidFill>
          <a:ln w="9525">
            <a:solidFill>
              <a:schemeClr val="tx1"/>
            </a:solidFill>
            <a:miter lim="800000"/>
            <a:headEnd/>
            <a:tailEnd/>
          </a:ln>
        </p:spPr>
        <p:txBody>
          <a:bodyPr wrap="none" anchor="ctr"/>
          <a:lstStyle/>
          <a:p>
            <a:endParaRPr lang="es-PE"/>
          </a:p>
        </p:txBody>
      </p:sp>
      <p:sp>
        <p:nvSpPr>
          <p:cNvPr id="5130" name="Text Box 10">
            <a:extLst>
              <a:ext uri="{FF2B5EF4-FFF2-40B4-BE49-F238E27FC236}">
                <a16:creationId xmlns:a16="http://schemas.microsoft.com/office/drawing/2014/main" id="{F55F6BA3-918B-D27A-4556-2E4059F01DE2}"/>
              </a:ext>
            </a:extLst>
          </p:cNvPr>
          <p:cNvSpPr txBox="1">
            <a:spLocks noChangeArrowheads="1"/>
          </p:cNvSpPr>
          <p:nvPr/>
        </p:nvSpPr>
        <p:spPr bwMode="auto">
          <a:xfrm>
            <a:off x="3648075" y="4581525"/>
            <a:ext cx="17287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s-ES" altLang="es-PE" sz="1800"/>
              <a:t>Estrictamente Formal</a:t>
            </a:r>
          </a:p>
        </p:txBody>
      </p:sp>
      <p:sp>
        <p:nvSpPr>
          <p:cNvPr id="5131" name="Text Box 11">
            <a:extLst>
              <a:ext uri="{FF2B5EF4-FFF2-40B4-BE49-F238E27FC236}">
                <a16:creationId xmlns:a16="http://schemas.microsoft.com/office/drawing/2014/main" id="{590B8F69-3EEA-FD74-03D9-8A62E9D3499E}"/>
              </a:ext>
            </a:extLst>
          </p:cNvPr>
          <p:cNvSpPr txBox="1">
            <a:spLocks noChangeArrowheads="1"/>
          </p:cNvSpPr>
          <p:nvPr/>
        </p:nvSpPr>
        <p:spPr bwMode="auto">
          <a:xfrm>
            <a:off x="2208214" y="3429001"/>
            <a:ext cx="11509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s-ES" altLang="es-PE" sz="1800"/>
              <a:t>(</a:t>
            </a:r>
            <a:r>
              <a:rPr lang="es-ES" altLang="es-PE" sz="1200" b="1"/>
              <a:t>empírica</a:t>
            </a:r>
            <a:r>
              <a:rPr lang="es-ES" altLang="es-PE" sz="1800"/>
              <a:t>)</a:t>
            </a:r>
          </a:p>
        </p:txBody>
      </p:sp>
      <p:sp>
        <p:nvSpPr>
          <p:cNvPr id="5132" name="Text Box 12">
            <a:extLst>
              <a:ext uri="{FF2B5EF4-FFF2-40B4-BE49-F238E27FC236}">
                <a16:creationId xmlns:a16="http://schemas.microsoft.com/office/drawing/2014/main" id="{BC78BD49-F44D-9D0C-5A86-393183C58F10}"/>
              </a:ext>
            </a:extLst>
          </p:cNvPr>
          <p:cNvSpPr txBox="1">
            <a:spLocks noChangeArrowheads="1"/>
          </p:cNvSpPr>
          <p:nvPr/>
        </p:nvSpPr>
        <p:spPr bwMode="auto">
          <a:xfrm>
            <a:off x="5808664" y="2708276"/>
            <a:ext cx="1728787"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s-ES" altLang="es-PE" sz="1800"/>
              <a:t>Física Empírica. Ámbito de la sensibilidad</a:t>
            </a:r>
          </a:p>
        </p:txBody>
      </p:sp>
      <p:sp>
        <p:nvSpPr>
          <p:cNvPr id="5133" name="Text Box 13">
            <a:extLst>
              <a:ext uri="{FF2B5EF4-FFF2-40B4-BE49-F238E27FC236}">
                <a16:creationId xmlns:a16="http://schemas.microsoft.com/office/drawing/2014/main" id="{044EC23F-D6CB-015D-36E7-04C98F4DFC54}"/>
              </a:ext>
            </a:extLst>
          </p:cNvPr>
          <p:cNvSpPr txBox="1">
            <a:spLocks noChangeArrowheads="1"/>
          </p:cNvSpPr>
          <p:nvPr/>
        </p:nvSpPr>
        <p:spPr bwMode="auto">
          <a:xfrm>
            <a:off x="5735638" y="4365626"/>
            <a:ext cx="187166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s-ES" altLang="es-PE" sz="1200"/>
              <a:t>Leyes Universales; Metafísica de la Naturaleza. (ej. Gravedad, causa/efecto, identidad) Ámbito del entendimiento</a:t>
            </a:r>
          </a:p>
        </p:txBody>
      </p:sp>
      <p:sp>
        <p:nvSpPr>
          <p:cNvPr id="5134" name="Text Box 14">
            <a:extLst>
              <a:ext uri="{FF2B5EF4-FFF2-40B4-BE49-F238E27FC236}">
                <a16:creationId xmlns:a16="http://schemas.microsoft.com/office/drawing/2014/main" id="{95B75387-DB7F-34E4-8326-DA8F7C6D1AC0}"/>
              </a:ext>
            </a:extLst>
          </p:cNvPr>
          <p:cNvSpPr txBox="1">
            <a:spLocks noChangeArrowheads="1"/>
          </p:cNvSpPr>
          <p:nvPr/>
        </p:nvSpPr>
        <p:spPr bwMode="auto">
          <a:xfrm>
            <a:off x="8040689" y="2563814"/>
            <a:ext cx="1944687"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s-ES" altLang="es-PE" sz="1600"/>
              <a:t>Costumbres; Campo de la Antropología práctica. (Ciencias sociales, sociología, etc)</a:t>
            </a:r>
          </a:p>
        </p:txBody>
      </p:sp>
      <p:sp>
        <p:nvSpPr>
          <p:cNvPr id="26633" name="Text Box 15">
            <a:extLst>
              <a:ext uri="{FF2B5EF4-FFF2-40B4-BE49-F238E27FC236}">
                <a16:creationId xmlns:a16="http://schemas.microsoft.com/office/drawing/2014/main" id="{6E6418CB-EBE0-4B6D-ECEF-FF9D2C8CD887}"/>
              </a:ext>
            </a:extLst>
          </p:cNvPr>
          <p:cNvSpPr txBox="1">
            <a:spLocks noChangeArrowheads="1"/>
          </p:cNvSpPr>
          <p:nvPr/>
        </p:nvSpPr>
        <p:spPr bwMode="auto">
          <a:xfrm>
            <a:off x="2063750" y="333376"/>
            <a:ext cx="80645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s-ES" altLang="es-PE" sz="2400"/>
              <a:t>En esta separación interna de la filosofía: ¿Cuál es el lugar de la metafísica de las costumbres?</a:t>
            </a:r>
          </a:p>
        </p:txBody>
      </p:sp>
      <p:sp>
        <p:nvSpPr>
          <p:cNvPr id="5136" name="Text Box 16">
            <a:extLst>
              <a:ext uri="{FF2B5EF4-FFF2-40B4-BE49-F238E27FC236}">
                <a16:creationId xmlns:a16="http://schemas.microsoft.com/office/drawing/2014/main" id="{E6A90076-844C-6A76-93EF-9F1CF622C44D}"/>
              </a:ext>
            </a:extLst>
          </p:cNvPr>
          <p:cNvSpPr txBox="1">
            <a:spLocks noChangeArrowheads="1"/>
          </p:cNvSpPr>
          <p:nvPr/>
        </p:nvSpPr>
        <p:spPr bwMode="auto">
          <a:xfrm>
            <a:off x="7896225" y="4292600"/>
            <a:ext cx="2160588"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s-ES" altLang="es-PE" sz="1600" b="1">
                <a:solidFill>
                  <a:srgbClr val="FF0000"/>
                </a:solidFill>
              </a:rPr>
              <a:t>Leyes Universales que deben regir el comportamiento: </a:t>
            </a:r>
            <a:r>
              <a:rPr lang="es-ES" altLang="es-PE" sz="1600" b="1" u="sng">
                <a:solidFill>
                  <a:srgbClr val="FF0000"/>
                </a:solidFill>
              </a:rPr>
              <a:t>La metafísica de las costumbres.</a:t>
            </a:r>
          </a:p>
        </p:txBody>
      </p:sp>
      <p:sp>
        <p:nvSpPr>
          <p:cNvPr id="5137" name="Text Box 17">
            <a:extLst>
              <a:ext uri="{FF2B5EF4-FFF2-40B4-BE49-F238E27FC236}">
                <a16:creationId xmlns:a16="http://schemas.microsoft.com/office/drawing/2014/main" id="{5C472170-8C7F-F34B-2E70-34253E13BF7F}"/>
              </a:ext>
            </a:extLst>
          </p:cNvPr>
          <p:cNvSpPr txBox="1">
            <a:spLocks noChangeArrowheads="1"/>
          </p:cNvSpPr>
          <p:nvPr/>
        </p:nvSpPr>
        <p:spPr bwMode="auto">
          <a:xfrm>
            <a:off x="2208213" y="5805489"/>
            <a:ext cx="80645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s-ES" altLang="es-PE" sz="1800"/>
              <a:t>“¿No se cree que es de la más urgente necesidad elaborar de una vez por todas una filosofía moral pura que esté completamente limpia de todo cuanto pueda ser empírico y pertenezca a la antropología?” </a:t>
            </a:r>
          </a:p>
        </p:txBody>
      </p:sp>
      <p:sp>
        <p:nvSpPr>
          <p:cNvPr id="3" name="Rectángulo 2">
            <a:extLst>
              <a:ext uri="{FF2B5EF4-FFF2-40B4-BE49-F238E27FC236}">
                <a16:creationId xmlns:a16="http://schemas.microsoft.com/office/drawing/2014/main" id="{AE182281-04BB-8356-710A-FD916546ED61}"/>
              </a:ext>
            </a:extLst>
          </p:cNvPr>
          <p:cNvSpPr/>
          <p:nvPr/>
        </p:nvSpPr>
        <p:spPr>
          <a:xfrm>
            <a:off x="7729539" y="4235450"/>
            <a:ext cx="2376487" cy="15494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PE"/>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126"/>
                                        </p:tgtEl>
                                        <p:attrNameLst>
                                          <p:attrName>style.visibility</p:attrName>
                                        </p:attrNameLst>
                                      </p:cBhvr>
                                      <p:to>
                                        <p:strVal val="visible"/>
                                      </p:to>
                                    </p:set>
                                    <p:animEffect transition="in" filter="blinds(horizontal)">
                                      <p:cBhvr>
                                        <p:cTn id="7" dur="2000"/>
                                        <p:tgtEl>
                                          <p:spTgt spid="51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131"/>
                                        </p:tgtEl>
                                        <p:attrNameLst>
                                          <p:attrName>style.visibility</p:attrName>
                                        </p:attrNameLst>
                                      </p:cBhvr>
                                      <p:to>
                                        <p:strVal val="visible"/>
                                      </p:to>
                                    </p:set>
                                    <p:anim calcmode="lin" valueType="num">
                                      <p:cBhvr additive="base">
                                        <p:cTn id="12" dur="500" fill="hold"/>
                                        <p:tgtEl>
                                          <p:spTgt spid="5131"/>
                                        </p:tgtEl>
                                        <p:attrNameLst>
                                          <p:attrName>ppt_x</p:attrName>
                                        </p:attrNameLst>
                                      </p:cBhvr>
                                      <p:tavLst>
                                        <p:tav tm="0">
                                          <p:val>
                                            <p:strVal val="#ppt_x"/>
                                          </p:val>
                                        </p:tav>
                                        <p:tav tm="100000">
                                          <p:val>
                                            <p:strVal val="#ppt_x"/>
                                          </p:val>
                                        </p:tav>
                                      </p:tavLst>
                                    </p:anim>
                                    <p:anim calcmode="lin" valueType="num">
                                      <p:cBhvr additive="base">
                                        <p:cTn id="13" dur="500" fill="hold"/>
                                        <p:tgtEl>
                                          <p:spTgt spid="5131"/>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nodeType="clickEffect">
                                  <p:stCondLst>
                                    <p:cond delay="0"/>
                                  </p:stCondLst>
                                  <p:childTnLst>
                                    <p:set>
                                      <p:cBhvr>
                                        <p:cTn id="17" dur="1" fill="hold">
                                          <p:stCondLst>
                                            <p:cond delay="0"/>
                                          </p:stCondLst>
                                        </p:cTn>
                                        <p:tgtEl>
                                          <p:spTgt spid="5129"/>
                                        </p:tgtEl>
                                        <p:attrNameLst>
                                          <p:attrName>style.visibility</p:attrName>
                                        </p:attrNameLst>
                                      </p:cBhvr>
                                      <p:to>
                                        <p:strVal val="visible"/>
                                      </p:to>
                                    </p:set>
                                    <p:animEffect transition="in" filter="box(in)">
                                      <p:cBhvr>
                                        <p:cTn id="18" dur="500"/>
                                        <p:tgtEl>
                                          <p:spTgt spid="5129"/>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32" fill="hold" grpId="0" nodeType="clickEffect">
                                  <p:stCondLst>
                                    <p:cond delay="0"/>
                                  </p:stCondLst>
                                  <p:childTnLst>
                                    <p:set>
                                      <p:cBhvr>
                                        <p:cTn id="22" dur="1" fill="hold">
                                          <p:stCondLst>
                                            <p:cond delay="0"/>
                                          </p:stCondLst>
                                        </p:cTn>
                                        <p:tgtEl>
                                          <p:spTgt spid="5130"/>
                                        </p:tgtEl>
                                        <p:attrNameLst>
                                          <p:attrName>style.visibility</p:attrName>
                                        </p:attrNameLst>
                                      </p:cBhvr>
                                      <p:to>
                                        <p:strVal val="visible"/>
                                      </p:to>
                                    </p:set>
                                    <p:animEffect transition="in" filter="box(out)">
                                      <p:cBhvr>
                                        <p:cTn id="23" dur="500"/>
                                        <p:tgtEl>
                                          <p:spTgt spid="5130"/>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8" presetClass="entr" presetSubtype="16" fill="hold" grpId="0" nodeType="clickEffect">
                                  <p:stCondLst>
                                    <p:cond delay="0"/>
                                  </p:stCondLst>
                                  <p:childTnLst>
                                    <p:set>
                                      <p:cBhvr>
                                        <p:cTn id="27" dur="1" fill="hold">
                                          <p:stCondLst>
                                            <p:cond delay="0"/>
                                          </p:stCondLst>
                                        </p:cTn>
                                        <p:tgtEl>
                                          <p:spTgt spid="5132"/>
                                        </p:tgtEl>
                                        <p:attrNameLst>
                                          <p:attrName>style.visibility</p:attrName>
                                        </p:attrNameLst>
                                      </p:cBhvr>
                                      <p:to>
                                        <p:strVal val="visible"/>
                                      </p:to>
                                    </p:set>
                                    <p:animEffect transition="in" filter="diamond(in)">
                                      <p:cBhvr>
                                        <p:cTn id="28" dur="500"/>
                                        <p:tgtEl>
                                          <p:spTgt spid="5132"/>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8" presetClass="entr" presetSubtype="16" fill="hold" grpId="0" nodeType="clickEffect">
                                  <p:stCondLst>
                                    <p:cond delay="0"/>
                                  </p:stCondLst>
                                  <p:childTnLst>
                                    <p:set>
                                      <p:cBhvr>
                                        <p:cTn id="32" dur="1" fill="hold">
                                          <p:stCondLst>
                                            <p:cond delay="0"/>
                                          </p:stCondLst>
                                        </p:cTn>
                                        <p:tgtEl>
                                          <p:spTgt spid="5133"/>
                                        </p:tgtEl>
                                        <p:attrNameLst>
                                          <p:attrName>style.visibility</p:attrName>
                                        </p:attrNameLst>
                                      </p:cBhvr>
                                      <p:to>
                                        <p:strVal val="visible"/>
                                      </p:to>
                                    </p:set>
                                    <p:animEffect transition="in" filter="diamond(in)">
                                      <p:cBhvr>
                                        <p:cTn id="33" dur="500"/>
                                        <p:tgtEl>
                                          <p:spTgt spid="5133"/>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5134"/>
                                        </p:tgtEl>
                                        <p:attrNameLst>
                                          <p:attrName>style.visibility</p:attrName>
                                        </p:attrNameLst>
                                      </p:cBhvr>
                                      <p:to>
                                        <p:strVal val="visible"/>
                                      </p:to>
                                    </p:set>
                                    <p:animEffect transition="in" filter="blinds(horizontal)">
                                      <p:cBhvr>
                                        <p:cTn id="38" dur="500"/>
                                        <p:tgtEl>
                                          <p:spTgt spid="5134"/>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5" presetClass="entr" presetSubtype="10" fill="hold" grpId="0" nodeType="clickEffect">
                                  <p:stCondLst>
                                    <p:cond delay="0"/>
                                  </p:stCondLst>
                                  <p:childTnLst>
                                    <p:set>
                                      <p:cBhvr>
                                        <p:cTn id="42" dur="1" fill="hold">
                                          <p:stCondLst>
                                            <p:cond delay="0"/>
                                          </p:stCondLst>
                                        </p:cTn>
                                        <p:tgtEl>
                                          <p:spTgt spid="5136"/>
                                        </p:tgtEl>
                                        <p:attrNameLst>
                                          <p:attrName>style.visibility</p:attrName>
                                        </p:attrNameLst>
                                      </p:cBhvr>
                                      <p:to>
                                        <p:strVal val="visible"/>
                                      </p:to>
                                    </p:set>
                                    <p:animEffect transition="in" filter="checkerboard(across)">
                                      <p:cBhvr>
                                        <p:cTn id="43" dur="3000"/>
                                        <p:tgtEl>
                                          <p:spTgt spid="5136"/>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9" fill="hold" grpId="0" nodeType="clickEffect">
                                  <p:stCondLst>
                                    <p:cond delay="0"/>
                                  </p:stCondLst>
                                  <p:childTnLst>
                                    <p:set>
                                      <p:cBhvr>
                                        <p:cTn id="47" dur="1" fill="hold">
                                          <p:stCondLst>
                                            <p:cond delay="0"/>
                                          </p:stCondLst>
                                        </p:cTn>
                                        <p:tgtEl>
                                          <p:spTgt spid="5137"/>
                                        </p:tgtEl>
                                        <p:attrNameLst>
                                          <p:attrName>style.visibility</p:attrName>
                                        </p:attrNameLst>
                                      </p:cBhvr>
                                      <p:to>
                                        <p:strVal val="visible"/>
                                      </p:to>
                                    </p:set>
                                    <p:anim calcmode="lin" valueType="num">
                                      <p:cBhvr additive="base">
                                        <p:cTn id="48" dur="500" fill="hold"/>
                                        <p:tgtEl>
                                          <p:spTgt spid="5137"/>
                                        </p:tgtEl>
                                        <p:attrNameLst>
                                          <p:attrName>ppt_x</p:attrName>
                                        </p:attrNameLst>
                                      </p:cBhvr>
                                      <p:tavLst>
                                        <p:tav tm="0">
                                          <p:val>
                                            <p:strVal val="0-#ppt_w/2"/>
                                          </p:val>
                                        </p:tav>
                                        <p:tav tm="100000">
                                          <p:val>
                                            <p:strVal val="#ppt_x"/>
                                          </p:val>
                                        </p:tav>
                                      </p:tavLst>
                                    </p:anim>
                                    <p:anim calcmode="lin" valueType="num">
                                      <p:cBhvr additive="base">
                                        <p:cTn id="49" dur="500" fill="hold"/>
                                        <p:tgtEl>
                                          <p:spTgt spid="51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0" grpId="0"/>
      <p:bldP spid="5131" grpId="0"/>
      <p:bldP spid="5132" grpId="0"/>
      <p:bldP spid="5133" grpId="0"/>
      <p:bldP spid="5134" grpId="0"/>
      <p:bldP spid="5136" grpId="0"/>
      <p:bldP spid="513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a:extLst>
              <a:ext uri="{FF2B5EF4-FFF2-40B4-BE49-F238E27FC236}">
                <a16:creationId xmlns:a16="http://schemas.microsoft.com/office/drawing/2014/main" id="{F94F3A0F-3802-0422-D56B-D7058ACBBC4E}"/>
              </a:ext>
            </a:extLst>
          </p:cNvPr>
          <p:cNvSpPr>
            <a:spLocks noGrp="1" noChangeArrowheads="1"/>
          </p:cNvSpPr>
          <p:nvPr>
            <p:ph type="body" idx="1"/>
          </p:nvPr>
        </p:nvSpPr>
        <p:spPr>
          <a:xfrm>
            <a:off x="1981200" y="549275"/>
            <a:ext cx="8229600" cy="5576888"/>
          </a:xfrm>
        </p:spPr>
        <p:txBody>
          <a:bodyPr>
            <a:normAutofit lnSpcReduction="10000"/>
          </a:bodyPr>
          <a:lstStyle/>
          <a:p>
            <a:pPr eaLnBrk="1" hangingPunct="1">
              <a:lnSpc>
                <a:spcPct val="90000"/>
              </a:lnSpc>
              <a:defRPr/>
            </a:pPr>
            <a:r>
              <a:rPr lang="es-ES" altLang="es-PE" sz="2400" dirty="0"/>
              <a:t>Para alcanzar las leyes universales del comportamiento hace falta pensar </a:t>
            </a:r>
            <a:r>
              <a:rPr lang="es-ES" altLang="es-PE" sz="2400" b="1" i="1" dirty="0"/>
              <a:t>aquello que es bueno sin restricción, bueno en términos absolutos.</a:t>
            </a:r>
          </a:p>
          <a:p>
            <a:pPr eaLnBrk="1" hangingPunct="1">
              <a:lnSpc>
                <a:spcPct val="90000"/>
              </a:lnSpc>
              <a:defRPr/>
            </a:pPr>
            <a:r>
              <a:rPr lang="es-ES" altLang="es-PE" sz="1800" dirty="0"/>
              <a:t>Bueno en sentido relativo se dice cuando algo es bueno para “ X ”. Por otro lado, bueno en sentido absoluto se dice cuando es bueno independientemente de sus cualidades.</a:t>
            </a:r>
          </a:p>
          <a:p>
            <a:pPr eaLnBrk="1" hangingPunct="1">
              <a:lnSpc>
                <a:spcPct val="90000"/>
              </a:lnSpc>
              <a:defRPr/>
            </a:pPr>
            <a:r>
              <a:rPr lang="es-ES" altLang="es-PE" sz="2400" dirty="0"/>
              <a:t>El intelecto, el carácter y el entendimiento son buenos relativamente. Lo único absolutamente bueno es la </a:t>
            </a:r>
            <a:r>
              <a:rPr lang="es-ES" altLang="es-PE" sz="2400" b="1" i="1" u="sng" dirty="0">
                <a:solidFill>
                  <a:srgbClr val="FF0000"/>
                </a:solidFill>
              </a:rPr>
              <a:t>voluntad</a:t>
            </a:r>
            <a:r>
              <a:rPr lang="es-ES" altLang="es-PE" sz="2400" b="1" i="1" u="sng" dirty="0"/>
              <a:t> </a:t>
            </a:r>
            <a:r>
              <a:rPr lang="es-ES" altLang="es-PE" sz="2400" b="1" i="1" u="sng" dirty="0">
                <a:solidFill>
                  <a:srgbClr val="FF0000"/>
                </a:solidFill>
              </a:rPr>
              <a:t>buena</a:t>
            </a:r>
            <a:r>
              <a:rPr lang="es-ES" altLang="es-PE" sz="2400" b="1" dirty="0"/>
              <a:t>. </a:t>
            </a:r>
          </a:p>
          <a:p>
            <a:pPr eaLnBrk="1" hangingPunct="1">
              <a:lnSpc>
                <a:spcPct val="90000"/>
              </a:lnSpc>
              <a:defRPr/>
            </a:pPr>
            <a:r>
              <a:rPr lang="es-ES" altLang="es-PE" sz="2400" dirty="0"/>
              <a:t>El sumo bien se compone de felicidad y buena voluntad. </a:t>
            </a:r>
          </a:p>
          <a:p>
            <a:pPr eaLnBrk="1" hangingPunct="1">
              <a:lnSpc>
                <a:spcPct val="90000"/>
              </a:lnSpc>
              <a:defRPr/>
            </a:pPr>
            <a:r>
              <a:rPr lang="es-ES" altLang="es-PE" sz="2400" dirty="0"/>
              <a:t>La naturaleza ha otorgado al hombre la posibilidad de realizarse plenamente en este sentido, gracias a la razón. </a:t>
            </a:r>
          </a:p>
          <a:p>
            <a:pPr marL="0" indent="0">
              <a:buNone/>
              <a:defRPr/>
            </a:pPr>
            <a:endParaRPr lang="es-ES" altLang="es-PE" sz="2400" dirty="0"/>
          </a:p>
          <a:p>
            <a:pPr eaLnBrk="1" hangingPunct="1">
              <a:lnSpc>
                <a:spcPct val="90000"/>
              </a:lnSpc>
              <a:defRPr/>
            </a:pPr>
            <a:r>
              <a:rPr lang="es-ES" altLang="es-PE" sz="1800" i="1" dirty="0"/>
              <a:t>“Resulta que el destino verdadero de la razón tiene que ser el de producir una voluntad buena, no en tal o cual sentido, como medio, sino buena en sí misma, cosa para la cual la razón es absolutamente necesaria.” (FMC, p.)</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a:extLst>
              <a:ext uri="{FF2B5EF4-FFF2-40B4-BE49-F238E27FC236}">
                <a16:creationId xmlns:a16="http://schemas.microsoft.com/office/drawing/2014/main" id="{F0ED50A9-0476-D16F-63FD-3AADECFF653F}"/>
              </a:ext>
            </a:extLst>
          </p:cNvPr>
          <p:cNvSpPr>
            <a:spLocks noGrp="1" noChangeArrowheads="1"/>
          </p:cNvSpPr>
          <p:nvPr>
            <p:ph type="body" idx="1"/>
          </p:nvPr>
        </p:nvSpPr>
        <p:spPr>
          <a:xfrm>
            <a:off x="1992313" y="107951"/>
            <a:ext cx="8229600" cy="1223963"/>
          </a:xfrm>
        </p:spPr>
        <p:txBody>
          <a:bodyPr/>
          <a:lstStyle/>
          <a:p>
            <a:pPr eaLnBrk="1" hangingPunct="1"/>
            <a:r>
              <a:rPr lang="es-ES" altLang="es-PE" sz="2000"/>
              <a:t>La razón, al producir sus propias leyes autónomas, supone exigencias. Una exigencia es un mandato, es decir, un </a:t>
            </a:r>
            <a:r>
              <a:rPr lang="es-ES" altLang="es-PE" sz="2000" b="1" i="1" u="sng"/>
              <a:t>imperativo</a:t>
            </a:r>
            <a:r>
              <a:rPr lang="es-ES" altLang="es-PE" sz="2000"/>
              <a:t>. </a:t>
            </a:r>
          </a:p>
          <a:p>
            <a:pPr eaLnBrk="1" hangingPunct="1"/>
            <a:r>
              <a:rPr lang="es-ES" altLang="es-PE" sz="2000"/>
              <a:t>En la moral kantiana, la razón “impera”.</a:t>
            </a:r>
          </a:p>
        </p:txBody>
      </p:sp>
      <p:pic>
        <p:nvPicPr>
          <p:cNvPr id="8198" name="Picture 6">
            <a:extLst>
              <a:ext uri="{FF2B5EF4-FFF2-40B4-BE49-F238E27FC236}">
                <a16:creationId xmlns:a16="http://schemas.microsoft.com/office/drawing/2014/main" id="{D99D18FC-F08A-4037-D062-8AE39479BD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3476" y="1557339"/>
            <a:ext cx="195262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9" name="Picture 7">
            <a:extLst>
              <a:ext uri="{FF2B5EF4-FFF2-40B4-BE49-F238E27FC236}">
                <a16:creationId xmlns:a16="http://schemas.microsoft.com/office/drawing/2014/main" id="{A7A2B13C-DEF9-F6DE-ABEF-10D3D2747B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5550" y="1916113"/>
            <a:ext cx="6713538"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1" name="Picture 9">
            <a:extLst>
              <a:ext uri="{FF2B5EF4-FFF2-40B4-BE49-F238E27FC236}">
                <a16:creationId xmlns:a16="http://schemas.microsoft.com/office/drawing/2014/main" id="{1D1C6CDC-D3C4-F6FA-7E54-5AB12B4456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7351" y="2565400"/>
            <a:ext cx="126841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2" name="Picture 10">
            <a:extLst>
              <a:ext uri="{FF2B5EF4-FFF2-40B4-BE49-F238E27FC236}">
                <a16:creationId xmlns:a16="http://schemas.microsoft.com/office/drawing/2014/main" id="{C34839BD-8EDB-DBE6-AB9E-68BFD21C02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8526" y="2565401"/>
            <a:ext cx="164782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3" name="Picture 11">
            <a:extLst>
              <a:ext uri="{FF2B5EF4-FFF2-40B4-BE49-F238E27FC236}">
                <a16:creationId xmlns:a16="http://schemas.microsoft.com/office/drawing/2014/main" id="{8D3801D4-DCA8-4C4B-F6C8-F59A5E579D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3751" y="2997200"/>
            <a:ext cx="24479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4" name="Picture 12">
            <a:extLst>
              <a:ext uri="{FF2B5EF4-FFF2-40B4-BE49-F238E27FC236}">
                <a16:creationId xmlns:a16="http://schemas.microsoft.com/office/drawing/2014/main" id="{01813DFF-8AE3-993D-4119-A7E0E71556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67213" y="2852739"/>
            <a:ext cx="177165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5" name="Picture 13">
            <a:extLst>
              <a:ext uri="{FF2B5EF4-FFF2-40B4-BE49-F238E27FC236}">
                <a16:creationId xmlns:a16="http://schemas.microsoft.com/office/drawing/2014/main" id="{EBDE5D3B-9703-1B65-6A57-20BC6A243D6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67438" y="2924175"/>
            <a:ext cx="3505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6" name="Picture 14">
            <a:extLst>
              <a:ext uri="{FF2B5EF4-FFF2-40B4-BE49-F238E27FC236}">
                <a16:creationId xmlns:a16="http://schemas.microsoft.com/office/drawing/2014/main" id="{4C083454-4828-597C-807B-31E6B60B654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09114" y="3357563"/>
            <a:ext cx="936625"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7" name="Picture 15">
            <a:extLst>
              <a:ext uri="{FF2B5EF4-FFF2-40B4-BE49-F238E27FC236}">
                <a16:creationId xmlns:a16="http://schemas.microsoft.com/office/drawing/2014/main" id="{8585768D-7726-5B97-353F-32C1FDE32C7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92313" y="3789363"/>
            <a:ext cx="30861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20">
            <a:extLst>
              <a:ext uri="{FF2B5EF4-FFF2-40B4-BE49-F238E27FC236}">
                <a16:creationId xmlns:a16="http://schemas.microsoft.com/office/drawing/2014/main" id="{65C7EE0D-2103-BFB0-C138-17307B890D40}"/>
              </a:ext>
            </a:extLst>
          </p:cNvPr>
          <p:cNvGrpSpPr>
            <a:grpSpLocks/>
          </p:cNvGrpSpPr>
          <p:nvPr/>
        </p:nvGrpSpPr>
        <p:grpSpPr bwMode="auto">
          <a:xfrm>
            <a:off x="1524001" y="4797425"/>
            <a:ext cx="2333625" cy="649288"/>
            <a:chOff x="0" y="3022"/>
            <a:chExt cx="1470" cy="409"/>
          </a:xfrm>
        </p:grpSpPr>
        <p:pic>
          <p:nvPicPr>
            <p:cNvPr id="34834" name="Picture 16">
              <a:extLst>
                <a:ext uri="{FF2B5EF4-FFF2-40B4-BE49-F238E27FC236}">
                  <a16:creationId xmlns:a16="http://schemas.microsoft.com/office/drawing/2014/main" id="{B7B13B9F-D234-DC6F-8CF5-58011F49972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3203"/>
              <a:ext cx="1470"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35" name="Line 18">
              <a:extLst>
                <a:ext uri="{FF2B5EF4-FFF2-40B4-BE49-F238E27FC236}">
                  <a16:creationId xmlns:a16="http://schemas.microsoft.com/office/drawing/2014/main" id="{AF0CA7EA-91C9-CA95-40ED-E64D34889AB8}"/>
                </a:ext>
              </a:extLst>
            </p:cNvPr>
            <p:cNvSpPr>
              <a:spLocks noChangeShapeType="1"/>
            </p:cNvSpPr>
            <p:nvPr/>
          </p:nvSpPr>
          <p:spPr bwMode="auto">
            <a:xfrm>
              <a:off x="657" y="3022"/>
              <a:ext cx="0"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s-PE"/>
            </a:p>
          </p:txBody>
        </p:sp>
      </p:grpSp>
      <p:grpSp>
        <p:nvGrpSpPr>
          <p:cNvPr id="3" name="Group 21">
            <a:extLst>
              <a:ext uri="{FF2B5EF4-FFF2-40B4-BE49-F238E27FC236}">
                <a16:creationId xmlns:a16="http://schemas.microsoft.com/office/drawing/2014/main" id="{46DFC67E-9096-BA6E-3F5F-4E7817967FFA}"/>
              </a:ext>
            </a:extLst>
          </p:cNvPr>
          <p:cNvGrpSpPr>
            <a:grpSpLocks/>
          </p:cNvGrpSpPr>
          <p:nvPr/>
        </p:nvGrpSpPr>
        <p:grpSpPr bwMode="auto">
          <a:xfrm>
            <a:off x="3863975" y="4868863"/>
            <a:ext cx="2019300" cy="1327150"/>
            <a:chOff x="1474" y="3067"/>
            <a:chExt cx="1272" cy="836"/>
          </a:xfrm>
        </p:grpSpPr>
        <p:pic>
          <p:nvPicPr>
            <p:cNvPr id="34832" name="Picture 17">
              <a:extLst>
                <a:ext uri="{FF2B5EF4-FFF2-40B4-BE49-F238E27FC236}">
                  <a16:creationId xmlns:a16="http://schemas.microsoft.com/office/drawing/2014/main" id="{9771BC48-CE62-0142-B80C-340187310BB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74" y="3657"/>
              <a:ext cx="1272"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33" name="Line 19">
              <a:extLst>
                <a:ext uri="{FF2B5EF4-FFF2-40B4-BE49-F238E27FC236}">
                  <a16:creationId xmlns:a16="http://schemas.microsoft.com/office/drawing/2014/main" id="{8C064277-D298-451E-8942-4EC2D021A1D8}"/>
                </a:ext>
              </a:extLst>
            </p:cNvPr>
            <p:cNvSpPr>
              <a:spLocks noChangeShapeType="1"/>
            </p:cNvSpPr>
            <p:nvPr/>
          </p:nvSpPr>
          <p:spPr bwMode="auto">
            <a:xfrm>
              <a:off x="2018" y="3067"/>
              <a:ext cx="0" cy="54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s-PE"/>
            </a:p>
          </p:txBody>
        </p:sp>
      </p:grpSp>
      <p:sp>
        <p:nvSpPr>
          <p:cNvPr id="8214" name="Text Box 22">
            <a:extLst>
              <a:ext uri="{FF2B5EF4-FFF2-40B4-BE49-F238E27FC236}">
                <a16:creationId xmlns:a16="http://schemas.microsoft.com/office/drawing/2014/main" id="{F397C17F-D305-4F65-402C-112A85A50475}"/>
              </a:ext>
            </a:extLst>
          </p:cNvPr>
          <p:cNvSpPr txBox="1">
            <a:spLocks noChangeArrowheads="1"/>
          </p:cNvSpPr>
          <p:nvPr/>
        </p:nvSpPr>
        <p:spPr bwMode="auto">
          <a:xfrm>
            <a:off x="1524001" y="6237288"/>
            <a:ext cx="87487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s-ES" altLang="es-PE" sz="1200"/>
              <a:t>“Nadie es capaz de determinar con plena certeza mediante un principio cualquiera qué es lo que le haría verdaderamente feliz, porque para eso se necesitaría una sabiduría absoluta. (…) La felicidad es no es un ideal de la razón, sino de la imaginación”</a:t>
            </a:r>
          </a:p>
        </p:txBody>
      </p:sp>
      <p:sp>
        <p:nvSpPr>
          <p:cNvPr id="4" name="Rectángulo 3">
            <a:extLst>
              <a:ext uri="{FF2B5EF4-FFF2-40B4-BE49-F238E27FC236}">
                <a16:creationId xmlns:a16="http://schemas.microsoft.com/office/drawing/2014/main" id="{D9C4CBDF-53B9-B503-042A-EEAA22B89636}"/>
              </a:ext>
            </a:extLst>
          </p:cNvPr>
          <p:cNvSpPr/>
          <p:nvPr/>
        </p:nvSpPr>
        <p:spPr>
          <a:xfrm>
            <a:off x="7032626" y="2205038"/>
            <a:ext cx="2176463" cy="6477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PE"/>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8198"/>
                                        </p:tgtEl>
                                        <p:attrNameLst>
                                          <p:attrName>style.visibility</p:attrName>
                                        </p:attrNameLst>
                                      </p:cBhvr>
                                      <p:to>
                                        <p:strVal val="visible"/>
                                      </p:to>
                                    </p:set>
                                    <p:anim calcmode="lin" valueType="num">
                                      <p:cBhvr additive="base">
                                        <p:cTn id="7" dur="500" fill="hold"/>
                                        <p:tgtEl>
                                          <p:spTgt spid="8198"/>
                                        </p:tgtEl>
                                        <p:attrNameLst>
                                          <p:attrName>ppt_x</p:attrName>
                                        </p:attrNameLst>
                                      </p:cBhvr>
                                      <p:tavLst>
                                        <p:tav tm="0">
                                          <p:val>
                                            <p:strVal val="0-#ppt_w/2"/>
                                          </p:val>
                                        </p:tav>
                                        <p:tav tm="100000">
                                          <p:val>
                                            <p:strVal val="#ppt_x"/>
                                          </p:val>
                                        </p:tav>
                                      </p:tavLst>
                                    </p:anim>
                                    <p:anim calcmode="lin" valueType="num">
                                      <p:cBhvr additive="base">
                                        <p:cTn id="8" dur="500" fill="hold"/>
                                        <p:tgtEl>
                                          <p:spTgt spid="819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8199"/>
                                        </p:tgtEl>
                                        <p:attrNameLst>
                                          <p:attrName>style.visibility</p:attrName>
                                        </p:attrNameLst>
                                      </p:cBhvr>
                                      <p:to>
                                        <p:strVal val="visible"/>
                                      </p:to>
                                    </p:set>
                                    <p:anim calcmode="lin" valueType="num">
                                      <p:cBhvr additive="base">
                                        <p:cTn id="13" dur="500" fill="hold"/>
                                        <p:tgtEl>
                                          <p:spTgt spid="8199"/>
                                        </p:tgtEl>
                                        <p:attrNameLst>
                                          <p:attrName>ppt_x</p:attrName>
                                        </p:attrNameLst>
                                      </p:cBhvr>
                                      <p:tavLst>
                                        <p:tav tm="0">
                                          <p:val>
                                            <p:strVal val="1+#ppt_w/2"/>
                                          </p:val>
                                        </p:tav>
                                        <p:tav tm="100000">
                                          <p:val>
                                            <p:strVal val="#ppt_x"/>
                                          </p:val>
                                        </p:tav>
                                      </p:tavLst>
                                    </p:anim>
                                    <p:anim calcmode="lin" valueType="num">
                                      <p:cBhvr additive="base">
                                        <p:cTn id="14" dur="500" fill="hold"/>
                                        <p:tgtEl>
                                          <p:spTgt spid="8199"/>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 presetClass="entr" presetSubtype="16" fill="hold" nodeType="clickEffect">
                                  <p:stCondLst>
                                    <p:cond delay="0"/>
                                  </p:stCondLst>
                                  <p:childTnLst>
                                    <p:set>
                                      <p:cBhvr>
                                        <p:cTn id="18" dur="1" fill="hold">
                                          <p:stCondLst>
                                            <p:cond delay="0"/>
                                          </p:stCondLst>
                                        </p:cTn>
                                        <p:tgtEl>
                                          <p:spTgt spid="8201"/>
                                        </p:tgtEl>
                                        <p:attrNameLst>
                                          <p:attrName>style.visibility</p:attrName>
                                        </p:attrNameLst>
                                      </p:cBhvr>
                                      <p:to>
                                        <p:strVal val="visible"/>
                                      </p:to>
                                    </p:set>
                                    <p:animEffect transition="in" filter="box(in)">
                                      <p:cBhvr>
                                        <p:cTn id="19" dur="500"/>
                                        <p:tgtEl>
                                          <p:spTgt spid="8201"/>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4" presetClass="entr" presetSubtype="32" fill="hold" nodeType="clickEffect">
                                  <p:stCondLst>
                                    <p:cond delay="0"/>
                                  </p:stCondLst>
                                  <p:childTnLst>
                                    <p:set>
                                      <p:cBhvr>
                                        <p:cTn id="23" dur="1" fill="hold">
                                          <p:stCondLst>
                                            <p:cond delay="0"/>
                                          </p:stCondLst>
                                        </p:cTn>
                                        <p:tgtEl>
                                          <p:spTgt spid="8202"/>
                                        </p:tgtEl>
                                        <p:attrNameLst>
                                          <p:attrName>style.visibility</p:attrName>
                                        </p:attrNameLst>
                                      </p:cBhvr>
                                      <p:to>
                                        <p:strVal val="visible"/>
                                      </p:to>
                                    </p:set>
                                    <p:animEffect transition="in" filter="box(out)">
                                      <p:cBhvr>
                                        <p:cTn id="24" dur="500"/>
                                        <p:tgtEl>
                                          <p:spTgt spid="8202"/>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5" presetClass="entr" presetSubtype="10" fill="hold" nodeType="clickEffect">
                                  <p:stCondLst>
                                    <p:cond delay="0"/>
                                  </p:stCondLst>
                                  <p:childTnLst>
                                    <p:set>
                                      <p:cBhvr>
                                        <p:cTn id="28" dur="1" fill="hold">
                                          <p:stCondLst>
                                            <p:cond delay="0"/>
                                          </p:stCondLst>
                                        </p:cTn>
                                        <p:tgtEl>
                                          <p:spTgt spid="8203"/>
                                        </p:tgtEl>
                                        <p:attrNameLst>
                                          <p:attrName>style.visibility</p:attrName>
                                        </p:attrNameLst>
                                      </p:cBhvr>
                                      <p:to>
                                        <p:strVal val="visible"/>
                                      </p:to>
                                    </p:set>
                                    <p:animEffect transition="in" filter="checkerboard(across)">
                                      <p:cBhvr>
                                        <p:cTn id="29" dur="500"/>
                                        <p:tgtEl>
                                          <p:spTgt spid="8203"/>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nodeType="clickEffect">
                                  <p:stCondLst>
                                    <p:cond delay="0"/>
                                  </p:stCondLst>
                                  <p:childTnLst>
                                    <p:set>
                                      <p:cBhvr>
                                        <p:cTn id="33" dur="1" fill="hold">
                                          <p:stCondLst>
                                            <p:cond delay="0"/>
                                          </p:stCondLst>
                                        </p:cTn>
                                        <p:tgtEl>
                                          <p:spTgt spid="8204"/>
                                        </p:tgtEl>
                                        <p:attrNameLst>
                                          <p:attrName>style.visibility</p:attrName>
                                        </p:attrNameLst>
                                      </p:cBhvr>
                                      <p:to>
                                        <p:strVal val="visible"/>
                                      </p:to>
                                    </p:set>
                                    <p:animEffect transition="in" filter="blinds(horizontal)">
                                      <p:cBhvr>
                                        <p:cTn id="34" dur="500"/>
                                        <p:tgtEl>
                                          <p:spTgt spid="8204"/>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4" presetClass="entr" presetSubtype="16" fill="hold" nodeType="clickEffect">
                                  <p:stCondLst>
                                    <p:cond delay="0"/>
                                  </p:stCondLst>
                                  <p:childTnLst>
                                    <p:set>
                                      <p:cBhvr>
                                        <p:cTn id="38" dur="1" fill="hold">
                                          <p:stCondLst>
                                            <p:cond delay="0"/>
                                          </p:stCondLst>
                                        </p:cTn>
                                        <p:tgtEl>
                                          <p:spTgt spid="8207"/>
                                        </p:tgtEl>
                                        <p:attrNameLst>
                                          <p:attrName>style.visibility</p:attrName>
                                        </p:attrNameLst>
                                      </p:cBhvr>
                                      <p:to>
                                        <p:strVal val="visible"/>
                                      </p:to>
                                    </p:set>
                                    <p:animEffect transition="in" filter="box(in)">
                                      <p:cBhvr>
                                        <p:cTn id="39" dur="500"/>
                                        <p:tgtEl>
                                          <p:spTgt spid="8207"/>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 presetClass="entr" presetSubtype="8" fill="hold" nodeType="clickEffect">
                                  <p:stCondLst>
                                    <p:cond delay="0"/>
                                  </p:stCondLst>
                                  <p:childTnLst>
                                    <p:set>
                                      <p:cBhvr>
                                        <p:cTn id="43" dur="1" fill="hold">
                                          <p:stCondLst>
                                            <p:cond delay="0"/>
                                          </p:stCondLst>
                                        </p:cTn>
                                        <p:tgtEl>
                                          <p:spTgt spid="2"/>
                                        </p:tgtEl>
                                        <p:attrNameLst>
                                          <p:attrName>style.visibility</p:attrName>
                                        </p:attrNameLst>
                                      </p:cBhvr>
                                      <p:to>
                                        <p:strVal val="visible"/>
                                      </p:to>
                                    </p:set>
                                    <p:anim calcmode="lin" valueType="num">
                                      <p:cBhvr additive="base">
                                        <p:cTn id="44" dur="500" fill="hold"/>
                                        <p:tgtEl>
                                          <p:spTgt spid="2"/>
                                        </p:tgtEl>
                                        <p:attrNameLst>
                                          <p:attrName>ppt_x</p:attrName>
                                        </p:attrNameLst>
                                      </p:cBhvr>
                                      <p:tavLst>
                                        <p:tav tm="0">
                                          <p:val>
                                            <p:strVal val="0-#ppt_w/2"/>
                                          </p:val>
                                        </p:tav>
                                        <p:tav tm="100000">
                                          <p:val>
                                            <p:strVal val="#ppt_x"/>
                                          </p:val>
                                        </p:tav>
                                      </p:tavLst>
                                    </p:anim>
                                    <p:anim calcmode="lin" valueType="num">
                                      <p:cBhvr additive="base">
                                        <p:cTn id="45"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ntr" presetSubtype="4" fill="hold" nodeType="clickEffect">
                                  <p:stCondLst>
                                    <p:cond delay="0"/>
                                  </p:stCondLst>
                                  <p:childTnLst>
                                    <p:set>
                                      <p:cBhvr>
                                        <p:cTn id="49" dur="1" fill="hold">
                                          <p:stCondLst>
                                            <p:cond delay="0"/>
                                          </p:stCondLst>
                                        </p:cTn>
                                        <p:tgtEl>
                                          <p:spTgt spid="3"/>
                                        </p:tgtEl>
                                        <p:attrNameLst>
                                          <p:attrName>style.visibility</p:attrName>
                                        </p:attrNameLst>
                                      </p:cBhvr>
                                      <p:to>
                                        <p:strVal val="visible"/>
                                      </p:to>
                                    </p:set>
                                    <p:anim calcmode="lin" valueType="num">
                                      <p:cBhvr additive="base">
                                        <p:cTn id="50" dur="500" fill="hold"/>
                                        <p:tgtEl>
                                          <p:spTgt spid="3"/>
                                        </p:tgtEl>
                                        <p:attrNameLst>
                                          <p:attrName>ppt_x</p:attrName>
                                        </p:attrNameLst>
                                      </p:cBhvr>
                                      <p:tavLst>
                                        <p:tav tm="0">
                                          <p:val>
                                            <p:strVal val="#ppt_x"/>
                                          </p:val>
                                        </p:tav>
                                        <p:tav tm="100000">
                                          <p:val>
                                            <p:strVal val="#ppt_x"/>
                                          </p:val>
                                        </p:tav>
                                      </p:tavLst>
                                    </p:anim>
                                    <p:anim calcmode="lin" valueType="num">
                                      <p:cBhvr additive="base">
                                        <p:cTn id="5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4" presetClass="entr" presetSubtype="16" fill="hold" grpId="0" nodeType="clickEffect">
                                  <p:stCondLst>
                                    <p:cond delay="0"/>
                                  </p:stCondLst>
                                  <p:childTnLst>
                                    <p:set>
                                      <p:cBhvr>
                                        <p:cTn id="55" dur="1" fill="hold">
                                          <p:stCondLst>
                                            <p:cond delay="0"/>
                                          </p:stCondLst>
                                        </p:cTn>
                                        <p:tgtEl>
                                          <p:spTgt spid="8214"/>
                                        </p:tgtEl>
                                        <p:attrNameLst>
                                          <p:attrName>style.visibility</p:attrName>
                                        </p:attrNameLst>
                                      </p:cBhvr>
                                      <p:to>
                                        <p:strVal val="visible"/>
                                      </p:to>
                                    </p:set>
                                    <p:animEffect transition="in" filter="box(in)">
                                      <p:cBhvr>
                                        <p:cTn id="56" dur="500"/>
                                        <p:tgtEl>
                                          <p:spTgt spid="8214"/>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8" presetClass="entr" presetSubtype="16" fill="hold" nodeType="clickEffect">
                                  <p:stCondLst>
                                    <p:cond delay="0"/>
                                  </p:stCondLst>
                                  <p:childTnLst>
                                    <p:set>
                                      <p:cBhvr>
                                        <p:cTn id="60" dur="1" fill="hold">
                                          <p:stCondLst>
                                            <p:cond delay="0"/>
                                          </p:stCondLst>
                                        </p:cTn>
                                        <p:tgtEl>
                                          <p:spTgt spid="8205"/>
                                        </p:tgtEl>
                                        <p:attrNameLst>
                                          <p:attrName>style.visibility</p:attrName>
                                        </p:attrNameLst>
                                      </p:cBhvr>
                                      <p:to>
                                        <p:strVal val="visible"/>
                                      </p:to>
                                    </p:set>
                                    <p:animEffect transition="in" filter="diamond(in)">
                                      <p:cBhvr>
                                        <p:cTn id="61" dur="1000"/>
                                        <p:tgtEl>
                                          <p:spTgt spid="8205"/>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 presetClass="entr" presetSubtype="2" fill="hold" nodeType="clickEffect">
                                  <p:stCondLst>
                                    <p:cond delay="0"/>
                                  </p:stCondLst>
                                  <p:childTnLst>
                                    <p:set>
                                      <p:cBhvr>
                                        <p:cTn id="65" dur="1" fill="hold">
                                          <p:stCondLst>
                                            <p:cond delay="0"/>
                                          </p:stCondLst>
                                        </p:cTn>
                                        <p:tgtEl>
                                          <p:spTgt spid="8206"/>
                                        </p:tgtEl>
                                        <p:attrNameLst>
                                          <p:attrName>style.visibility</p:attrName>
                                        </p:attrNameLst>
                                      </p:cBhvr>
                                      <p:to>
                                        <p:strVal val="visible"/>
                                      </p:to>
                                    </p:set>
                                    <p:anim calcmode="lin" valueType="num">
                                      <p:cBhvr additive="base">
                                        <p:cTn id="66" dur="500" fill="hold"/>
                                        <p:tgtEl>
                                          <p:spTgt spid="8206"/>
                                        </p:tgtEl>
                                        <p:attrNameLst>
                                          <p:attrName>ppt_x</p:attrName>
                                        </p:attrNameLst>
                                      </p:cBhvr>
                                      <p:tavLst>
                                        <p:tav tm="0">
                                          <p:val>
                                            <p:strVal val="1+#ppt_w/2"/>
                                          </p:val>
                                        </p:tav>
                                        <p:tav tm="100000">
                                          <p:val>
                                            <p:strVal val="#ppt_x"/>
                                          </p:val>
                                        </p:tav>
                                      </p:tavLst>
                                    </p:anim>
                                    <p:anim calcmode="lin" valueType="num">
                                      <p:cBhvr additive="base">
                                        <p:cTn id="67" dur="500" fill="hold"/>
                                        <p:tgtEl>
                                          <p:spTgt spid="820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5" descr="ANd9GcTX8fH5-hgZ7_bpVj-C92wgsBD_5mVhq_IJUkqwGQNZG3vTJm0j">
            <a:extLst>
              <a:ext uri="{FF2B5EF4-FFF2-40B4-BE49-F238E27FC236}">
                <a16:creationId xmlns:a16="http://schemas.microsoft.com/office/drawing/2014/main" id="{BC649963-5A41-F48B-95A1-65121F2CF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950" y="4267200"/>
            <a:ext cx="2122488"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AutoShape 6">
            <a:extLst>
              <a:ext uri="{FF2B5EF4-FFF2-40B4-BE49-F238E27FC236}">
                <a16:creationId xmlns:a16="http://schemas.microsoft.com/office/drawing/2014/main" id="{8E9EC78B-EC00-7F72-D6AA-4FF845CFE697}"/>
              </a:ext>
            </a:extLst>
          </p:cNvPr>
          <p:cNvSpPr>
            <a:spLocks noChangeArrowheads="1"/>
          </p:cNvSpPr>
          <p:nvPr/>
        </p:nvSpPr>
        <p:spPr bwMode="auto">
          <a:xfrm>
            <a:off x="2424113" y="260350"/>
            <a:ext cx="7848600" cy="4006850"/>
          </a:xfrm>
          <a:prstGeom prst="wedgeRoundRectCallout">
            <a:avLst>
              <a:gd name="adj1" fmla="val -39727"/>
              <a:gd name="adj2" fmla="val 58079"/>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s-ES" altLang="es-PE" sz="1600"/>
              <a:t>“En Efecto, puesto que el imperativo no contiene, aparte de la ley, más que la necesidad de la máxima de adecuarse a la ley, y ésta no se encuentra limitada por ninguna condición, no queda entonces nada más que la universalidad de una ley general a la que ha de adecuarse la máxima de la acción, y esa adecuación es lo único que propiamente representa el imperativo como necesario. Por consiguiente, sólo hay un imperativo categórico, y dice así: </a:t>
            </a:r>
            <a:r>
              <a:rPr lang="es-ES" altLang="es-PE" sz="1600">
                <a:solidFill>
                  <a:srgbClr val="FF0000"/>
                </a:solidFill>
              </a:rPr>
              <a:t>obra sólo según aquella máxima que puedas querer que se convierta, al mismo tiempo, en ley universal</a:t>
            </a:r>
            <a:r>
              <a:rPr lang="es-ES" altLang="es-PE" sz="1600"/>
              <a:t>. (…) resulta que el imperativo universal del deber acepta esta otra formulación; </a:t>
            </a:r>
            <a:r>
              <a:rPr lang="es-ES" altLang="es-PE" sz="1600">
                <a:solidFill>
                  <a:srgbClr val="FF0000"/>
                </a:solidFill>
              </a:rPr>
              <a:t>obra como si la máxima de tu acción debiera convertirse, por tu voluntad, en ley universal de la naturaleza</a:t>
            </a:r>
            <a:r>
              <a:rPr lang="es-ES" altLang="es-PE" sz="1600"/>
              <a:t>.”</a:t>
            </a:r>
          </a:p>
          <a:p>
            <a:pPr eaLnBrk="1" hangingPunct="1">
              <a:spcBef>
                <a:spcPct val="0"/>
              </a:spcBef>
              <a:buFontTx/>
              <a:buNone/>
            </a:pPr>
            <a:r>
              <a:rPr lang="es-ES" altLang="es-PE" sz="1600"/>
              <a:t>“El hombre, y en general, todo ser racional, existe como fin en sí mismo y no sólo como medio para cualesquiera usos de ésta o aquella voluntad. (…) El imperativo práctico será entonces como sigue: </a:t>
            </a:r>
            <a:r>
              <a:rPr lang="es-ES" altLang="es-PE" sz="1600">
                <a:solidFill>
                  <a:srgbClr val="FF0000"/>
                </a:solidFill>
              </a:rPr>
              <a:t>obra de tal modo que te relaciones con la humanidad, tanto en tu persona como en la de cualquier otro, siempre como un fin y nunca sólo como un medio</a:t>
            </a:r>
            <a:r>
              <a:rPr lang="es-ES" altLang="es-PE" sz="1600"/>
              <a:t>.”</a:t>
            </a:r>
          </a:p>
          <a:p>
            <a:pPr algn="ctr" eaLnBrk="1" hangingPunct="1">
              <a:spcBef>
                <a:spcPct val="0"/>
              </a:spcBef>
              <a:buFontTx/>
              <a:buNone/>
            </a:pPr>
            <a:endParaRPr lang="es-ES" altLang="es-PE" sz="1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3097514" y="626951"/>
            <a:ext cx="5982789" cy="5706884"/>
          </a:xfrm>
          <a:prstGeom prst="rect">
            <a:avLst/>
          </a:prstGeom>
        </p:spPr>
      </p:pic>
      <p:sp>
        <p:nvSpPr>
          <p:cNvPr id="5" name="CuadroTexto 4"/>
          <p:cNvSpPr txBox="1"/>
          <p:nvPr/>
        </p:nvSpPr>
        <p:spPr>
          <a:xfrm>
            <a:off x="3041400" y="426896"/>
            <a:ext cx="5669280" cy="400110"/>
          </a:xfrm>
          <a:prstGeom prst="rect">
            <a:avLst/>
          </a:prstGeom>
          <a:noFill/>
        </p:spPr>
        <p:txBody>
          <a:bodyPr wrap="square" rtlCol="0">
            <a:spAutoFit/>
          </a:bodyPr>
          <a:lstStyle/>
          <a:p>
            <a:pPr algn="ctr"/>
            <a:r>
              <a:rPr lang="es-PE" sz="2000" dirty="0">
                <a:solidFill>
                  <a:srgbClr val="FF0000"/>
                </a:solidFill>
              </a:rPr>
              <a:t>Fragmentos de</a:t>
            </a:r>
          </a:p>
        </p:txBody>
      </p:sp>
      <p:pic>
        <p:nvPicPr>
          <p:cNvPr id="6" name="Imagen 5"/>
          <p:cNvPicPr>
            <a:picLocks noChangeAspect="1"/>
          </p:cNvPicPr>
          <p:nvPr/>
        </p:nvPicPr>
        <p:blipFill>
          <a:blip r:embed="rId3"/>
          <a:stretch>
            <a:fillRect/>
          </a:stretch>
        </p:blipFill>
        <p:spPr>
          <a:xfrm>
            <a:off x="4328514" y="1646869"/>
            <a:ext cx="3095051" cy="1833524"/>
          </a:xfrm>
          <a:prstGeom prst="rect">
            <a:avLst/>
          </a:prstGeom>
        </p:spPr>
      </p:pic>
      <p:sp>
        <p:nvSpPr>
          <p:cNvPr id="7" name="Rectángulo 6"/>
          <p:cNvSpPr/>
          <p:nvPr/>
        </p:nvSpPr>
        <p:spPr>
          <a:xfrm>
            <a:off x="3487783" y="3480393"/>
            <a:ext cx="4937760" cy="16010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a:picLocks noChangeAspect="1"/>
          </p:cNvPicPr>
          <p:nvPr/>
        </p:nvPicPr>
        <p:blipFill>
          <a:blip r:embed="rId4"/>
          <a:stretch>
            <a:fillRect/>
          </a:stretch>
        </p:blipFill>
        <p:spPr>
          <a:xfrm>
            <a:off x="8710680" y="3952810"/>
            <a:ext cx="2695303" cy="760592"/>
          </a:xfrm>
          <a:prstGeom prst="rect">
            <a:avLst/>
          </a:prstGeom>
        </p:spPr>
      </p:pic>
    </p:spTree>
    <p:extLst>
      <p:ext uri="{BB962C8B-B14F-4D97-AF65-F5344CB8AC3E}">
        <p14:creationId xmlns:p14="http://schemas.microsoft.com/office/powerpoint/2010/main" val="3339758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D9ABC69E-4DE7-BF10-DC98-C9A641BDA8B1}"/>
              </a:ext>
            </a:extLst>
          </p:cNvPr>
          <p:cNvPicPr>
            <a:picLocks noChangeAspect="1"/>
          </p:cNvPicPr>
          <p:nvPr/>
        </p:nvPicPr>
        <p:blipFill>
          <a:blip r:embed="rId2"/>
          <a:stretch>
            <a:fillRect/>
          </a:stretch>
        </p:blipFill>
        <p:spPr>
          <a:xfrm>
            <a:off x="0" y="-1"/>
            <a:ext cx="12192000" cy="7010219"/>
          </a:xfrm>
          <a:prstGeom prst="rect">
            <a:avLst/>
          </a:prstGeom>
        </p:spPr>
      </p:pic>
    </p:spTree>
    <p:extLst>
      <p:ext uri="{BB962C8B-B14F-4D97-AF65-F5344CB8AC3E}">
        <p14:creationId xmlns:p14="http://schemas.microsoft.com/office/powerpoint/2010/main" val="13300059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13179" y="112033"/>
            <a:ext cx="3086100" cy="857250"/>
          </a:xfrm>
          <a:prstGeom prst="rect">
            <a:avLst/>
          </a:prstGeom>
        </p:spPr>
      </p:pic>
      <p:pic>
        <p:nvPicPr>
          <p:cNvPr id="3" name="Imagen 2"/>
          <p:cNvPicPr>
            <a:picLocks noChangeAspect="1"/>
          </p:cNvPicPr>
          <p:nvPr/>
        </p:nvPicPr>
        <p:blipFill>
          <a:blip r:embed="rId3"/>
          <a:stretch>
            <a:fillRect/>
          </a:stretch>
        </p:blipFill>
        <p:spPr>
          <a:xfrm>
            <a:off x="558118" y="1952851"/>
            <a:ext cx="11102996" cy="3098121"/>
          </a:xfrm>
          <a:prstGeom prst="rect">
            <a:avLst/>
          </a:prstGeom>
        </p:spPr>
      </p:pic>
      <p:sp>
        <p:nvSpPr>
          <p:cNvPr id="4" name="Rectángulo 3"/>
          <p:cNvSpPr/>
          <p:nvPr/>
        </p:nvSpPr>
        <p:spPr>
          <a:xfrm>
            <a:off x="899886" y="2772229"/>
            <a:ext cx="10566400" cy="5805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extLst>
      <p:ext uri="{BB962C8B-B14F-4D97-AF65-F5344CB8AC3E}">
        <p14:creationId xmlns:p14="http://schemas.microsoft.com/office/powerpoint/2010/main" val="42051583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13179" y="112033"/>
            <a:ext cx="3086100" cy="857250"/>
          </a:xfrm>
          <a:prstGeom prst="rect">
            <a:avLst/>
          </a:prstGeom>
        </p:spPr>
      </p:pic>
      <p:pic>
        <p:nvPicPr>
          <p:cNvPr id="3" name="Imagen 2"/>
          <p:cNvPicPr>
            <a:picLocks noChangeAspect="1"/>
          </p:cNvPicPr>
          <p:nvPr/>
        </p:nvPicPr>
        <p:blipFill>
          <a:blip r:embed="rId3"/>
          <a:stretch>
            <a:fillRect/>
          </a:stretch>
        </p:blipFill>
        <p:spPr>
          <a:xfrm>
            <a:off x="914853" y="1219427"/>
            <a:ext cx="10754632" cy="5134958"/>
          </a:xfrm>
          <a:prstGeom prst="rect">
            <a:avLst/>
          </a:prstGeom>
        </p:spPr>
      </p:pic>
      <p:sp>
        <p:nvSpPr>
          <p:cNvPr id="4" name="Rectángulo 3"/>
          <p:cNvSpPr/>
          <p:nvPr/>
        </p:nvSpPr>
        <p:spPr>
          <a:xfrm>
            <a:off x="1335314" y="1872343"/>
            <a:ext cx="9622972" cy="609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5" name="Rectángulo 4"/>
          <p:cNvSpPr/>
          <p:nvPr/>
        </p:nvSpPr>
        <p:spPr>
          <a:xfrm>
            <a:off x="5442856" y="3788229"/>
            <a:ext cx="5515429" cy="2902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6" name="Rectángulo 5"/>
          <p:cNvSpPr/>
          <p:nvPr/>
        </p:nvSpPr>
        <p:spPr>
          <a:xfrm>
            <a:off x="3802743" y="4122057"/>
            <a:ext cx="7155543" cy="2467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extLst>
      <p:ext uri="{BB962C8B-B14F-4D97-AF65-F5344CB8AC3E}">
        <p14:creationId xmlns:p14="http://schemas.microsoft.com/office/powerpoint/2010/main" val="4057373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13179" y="112033"/>
            <a:ext cx="3086100" cy="857250"/>
          </a:xfrm>
          <a:prstGeom prst="rect">
            <a:avLst/>
          </a:prstGeom>
        </p:spPr>
      </p:pic>
      <p:pic>
        <p:nvPicPr>
          <p:cNvPr id="3" name="Imagen 2"/>
          <p:cNvPicPr>
            <a:picLocks noChangeAspect="1"/>
          </p:cNvPicPr>
          <p:nvPr/>
        </p:nvPicPr>
        <p:blipFill>
          <a:blip r:embed="rId3"/>
          <a:stretch>
            <a:fillRect/>
          </a:stretch>
        </p:blipFill>
        <p:spPr>
          <a:xfrm>
            <a:off x="213179" y="1390197"/>
            <a:ext cx="11235894" cy="4401003"/>
          </a:xfrm>
          <a:prstGeom prst="rect">
            <a:avLst/>
          </a:prstGeom>
        </p:spPr>
      </p:pic>
      <p:sp>
        <p:nvSpPr>
          <p:cNvPr id="4" name="Rectángulo 3"/>
          <p:cNvSpPr/>
          <p:nvPr/>
        </p:nvSpPr>
        <p:spPr>
          <a:xfrm>
            <a:off x="1988457" y="5515429"/>
            <a:ext cx="9303657" cy="275771"/>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5" name="Rectángulo 4"/>
          <p:cNvSpPr/>
          <p:nvPr/>
        </p:nvSpPr>
        <p:spPr>
          <a:xfrm>
            <a:off x="812800" y="2162629"/>
            <a:ext cx="10479314" cy="9579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6" name="Rectángulo 5"/>
          <p:cNvSpPr/>
          <p:nvPr/>
        </p:nvSpPr>
        <p:spPr>
          <a:xfrm>
            <a:off x="2394857" y="3425371"/>
            <a:ext cx="8897257" cy="2177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7" name="Rectángulo 6"/>
          <p:cNvSpPr/>
          <p:nvPr/>
        </p:nvSpPr>
        <p:spPr>
          <a:xfrm>
            <a:off x="812800" y="3643087"/>
            <a:ext cx="10479314" cy="6531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extLst>
      <p:ext uri="{BB962C8B-B14F-4D97-AF65-F5344CB8AC3E}">
        <p14:creationId xmlns:p14="http://schemas.microsoft.com/office/powerpoint/2010/main" val="4450258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330426" y="2038577"/>
            <a:ext cx="11243821" cy="3941309"/>
          </a:xfrm>
          <a:prstGeom prst="rect">
            <a:avLst/>
          </a:prstGeom>
        </p:spPr>
      </p:pic>
      <p:pic>
        <p:nvPicPr>
          <p:cNvPr id="3" name="Imagen 2"/>
          <p:cNvPicPr>
            <a:picLocks noChangeAspect="1"/>
          </p:cNvPicPr>
          <p:nvPr/>
        </p:nvPicPr>
        <p:blipFill>
          <a:blip r:embed="rId3"/>
          <a:stretch>
            <a:fillRect/>
          </a:stretch>
        </p:blipFill>
        <p:spPr>
          <a:xfrm>
            <a:off x="213179" y="112033"/>
            <a:ext cx="3086100" cy="857250"/>
          </a:xfrm>
          <a:prstGeom prst="rect">
            <a:avLst/>
          </a:prstGeom>
        </p:spPr>
      </p:pic>
      <p:sp>
        <p:nvSpPr>
          <p:cNvPr id="4" name="Rectángulo 3"/>
          <p:cNvSpPr/>
          <p:nvPr/>
        </p:nvSpPr>
        <p:spPr>
          <a:xfrm>
            <a:off x="4163990" y="5701845"/>
            <a:ext cx="7410257" cy="278041"/>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5" name="Rectángulo 4"/>
          <p:cNvSpPr/>
          <p:nvPr/>
        </p:nvSpPr>
        <p:spPr>
          <a:xfrm>
            <a:off x="812800" y="2569028"/>
            <a:ext cx="10761447" cy="15407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6" name="Rectángulo 5"/>
          <p:cNvSpPr/>
          <p:nvPr/>
        </p:nvSpPr>
        <p:spPr>
          <a:xfrm>
            <a:off x="812800" y="4491038"/>
            <a:ext cx="2598057" cy="2551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7" name="Rectángulo 6"/>
          <p:cNvSpPr/>
          <p:nvPr/>
        </p:nvSpPr>
        <p:spPr>
          <a:xfrm>
            <a:off x="6879771" y="4746171"/>
            <a:ext cx="4694476" cy="3193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8" name="Rectángulo 7"/>
          <p:cNvSpPr/>
          <p:nvPr/>
        </p:nvSpPr>
        <p:spPr>
          <a:xfrm>
            <a:off x="812800" y="5065486"/>
            <a:ext cx="2486479" cy="2902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extLst>
      <p:ext uri="{BB962C8B-B14F-4D97-AF65-F5344CB8AC3E}">
        <p14:creationId xmlns:p14="http://schemas.microsoft.com/office/powerpoint/2010/main" val="33317149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383588" y="1553028"/>
            <a:ext cx="11512586" cy="4223658"/>
          </a:xfrm>
          <a:prstGeom prst="rect">
            <a:avLst/>
          </a:prstGeom>
        </p:spPr>
      </p:pic>
      <p:sp>
        <p:nvSpPr>
          <p:cNvPr id="2" name="Rectángulo 1"/>
          <p:cNvSpPr/>
          <p:nvPr/>
        </p:nvSpPr>
        <p:spPr>
          <a:xfrm>
            <a:off x="609601" y="1553029"/>
            <a:ext cx="8999422" cy="261258"/>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4" name="Rectángulo 3"/>
          <p:cNvSpPr/>
          <p:nvPr/>
        </p:nvSpPr>
        <p:spPr>
          <a:xfrm>
            <a:off x="609601" y="2801257"/>
            <a:ext cx="11161485" cy="12772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extLst>
      <p:ext uri="{BB962C8B-B14F-4D97-AF65-F5344CB8AC3E}">
        <p14:creationId xmlns:p14="http://schemas.microsoft.com/office/powerpoint/2010/main" val="10788963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863498" y="695882"/>
            <a:ext cx="8557759" cy="2031516"/>
          </a:xfrm>
          <a:prstGeom prst="rect">
            <a:avLst/>
          </a:prstGeom>
        </p:spPr>
      </p:pic>
      <p:pic>
        <p:nvPicPr>
          <p:cNvPr id="3" name="Imagen 2"/>
          <p:cNvPicPr>
            <a:picLocks noChangeAspect="1"/>
          </p:cNvPicPr>
          <p:nvPr/>
        </p:nvPicPr>
        <p:blipFill>
          <a:blip r:embed="rId3"/>
          <a:stretch>
            <a:fillRect/>
          </a:stretch>
        </p:blipFill>
        <p:spPr>
          <a:xfrm>
            <a:off x="213179" y="112033"/>
            <a:ext cx="3086100" cy="857250"/>
          </a:xfrm>
          <a:prstGeom prst="rect">
            <a:avLst/>
          </a:prstGeom>
        </p:spPr>
      </p:pic>
      <p:pic>
        <p:nvPicPr>
          <p:cNvPr id="4" name="Imagen 3"/>
          <p:cNvPicPr>
            <a:picLocks noChangeAspect="1"/>
          </p:cNvPicPr>
          <p:nvPr/>
        </p:nvPicPr>
        <p:blipFill>
          <a:blip r:embed="rId4"/>
          <a:stretch>
            <a:fillRect/>
          </a:stretch>
        </p:blipFill>
        <p:spPr>
          <a:xfrm>
            <a:off x="1994127" y="2545259"/>
            <a:ext cx="8281988" cy="4312741"/>
          </a:xfrm>
          <a:prstGeom prst="rect">
            <a:avLst/>
          </a:prstGeom>
        </p:spPr>
      </p:pic>
      <p:sp>
        <p:nvSpPr>
          <p:cNvPr id="5" name="Rectángulo 4"/>
          <p:cNvSpPr/>
          <p:nvPr/>
        </p:nvSpPr>
        <p:spPr>
          <a:xfrm>
            <a:off x="1994127" y="1161143"/>
            <a:ext cx="8122330" cy="5805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pic>
        <p:nvPicPr>
          <p:cNvPr id="1026" name="Picture 2" descr="Sistema ONU | Agenda 2030 en América Latina y el Carib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551886" y="1049655"/>
            <a:ext cx="803545" cy="803545"/>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1994127" y="2946400"/>
            <a:ext cx="8122330" cy="8853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7" name="Rectángulo 6"/>
          <p:cNvSpPr/>
          <p:nvPr/>
        </p:nvSpPr>
        <p:spPr>
          <a:xfrm>
            <a:off x="6865257" y="4701630"/>
            <a:ext cx="3251200" cy="2477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8" name="Rectángulo 7"/>
          <p:cNvSpPr/>
          <p:nvPr/>
        </p:nvSpPr>
        <p:spPr>
          <a:xfrm>
            <a:off x="1994127" y="4949372"/>
            <a:ext cx="8122330" cy="17997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extLst>
      <p:ext uri="{BB962C8B-B14F-4D97-AF65-F5344CB8AC3E}">
        <p14:creationId xmlns:p14="http://schemas.microsoft.com/office/powerpoint/2010/main" val="33763093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13179" y="112033"/>
            <a:ext cx="3086100" cy="857250"/>
          </a:xfrm>
          <a:prstGeom prst="rect">
            <a:avLst/>
          </a:prstGeom>
        </p:spPr>
      </p:pic>
      <p:pic>
        <p:nvPicPr>
          <p:cNvPr id="5" name="Imagen 4"/>
          <p:cNvPicPr>
            <a:picLocks noChangeAspect="1"/>
          </p:cNvPicPr>
          <p:nvPr/>
        </p:nvPicPr>
        <p:blipFill>
          <a:blip r:embed="rId3"/>
          <a:stretch>
            <a:fillRect/>
          </a:stretch>
        </p:blipFill>
        <p:spPr>
          <a:xfrm>
            <a:off x="1138010" y="1139597"/>
            <a:ext cx="10280313" cy="4825774"/>
          </a:xfrm>
          <a:prstGeom prst="rect">
            <a:avLst/>
          </a:prstGeom>
        </p:spPr>
      </p:pic>
      <p:sp>
        <p:nvSpPr>
          <p:cNvPr id="6" name="Rectángulo 5"/>
          <p:cNvSpPr/>
          <p:nvPr/>
        </p:nvSpPr>
        <p:spPr>
          <a:xfrm>
            <a:off x="1262743" y="1640114"/>
            <a:ext cx="10014857" cy="9724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7" name="Rectángulo 6"/>
          <p:cNvSpPr/>
          <p:nvPr/>
        </p:nvSpPr>
        <p:spPr>
          <a:xfrm>
            <a:off x="1262743" y="4557486"/>
            <a:ext cx="10014857" cy="14078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extLst>
      <p:ext uri="{BB962C8B-B14F-4D97-AF65-F5344CB8AC3E}">
        <p14:creationId xmlns:p14="http://schemas.microsoft.com/office/powerpoint/2010/main" val="35683052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238067" y="2063184"/>
            <a:ext cx="9970581" cy="2813616"/>
          </a:xfrm>
          <a:prstGeom prst="rect">
            <a:avLst/>
          </a:prstGeom>
        </p:spPr>
      </p:pic>
      <p:sp>
        <p:nvSpPr>
          <p:cNvPr id="5" name="Rectángulo 4"/>
          <p:cNvSpPr/>
          <p:nvPr/>
        </p:nvSpPr>
        <p:spPr>
          <a:xfrm>
            <a:off x="8113486" y="3947886"/>
            <a:ext cx="595085" cy="333828"/>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extLst>
      <p:ext uri="{BB962C8B-B14F-4D97-AF65-F5344CB8AC3E}">
        <p14:creationId xmlns:p14="http://schemas.microsoft.com/office/powerpoint/2010/main" val="25695485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991544" y="548681"/>
            <a:ext cx="8229600" cy="4525963"/>
          </a:xfrm>
        </p:spPr>
        <p:txBody>
          <a:bodyPr/>
          <a:lstStyle/>
          <a:p>
            <a:pPr marL="0" indent="0">
              <a:buNone/>
            </a:pPr>
            <a:r>
              <a:rPr lang="es-PE" dirty="0"/>
              <a:t> “El otro lado” del </a:t>
            </a:r>
            <a:r>
              <a:rPr lang="es-PE" dirty="0">
                <a:solidFill>
                  <a:srgbClr val="FF0000"/>
                </a:solidFill>
              </a:rPr>
              <a:t>proyecto crítico</a:t>
            </a:r>
            <a:r>
              <a:rPr lang="es-PE" dirty="0"/>
              <a:t>: </a:t>
            </a:r>
          </a:p>
          <a:p>
            <a:endParaRPr lang="es-PE" dirty="0"/>
          </a:p>
          <a:p>
            <a:pPr marL="0" indent="0">
              <a:buNone/>
            </a:pPr>
            <a:r>
              <a:rPr lang="es-PE" dirty="0"/>
              <a:t>	pensar crítico = pensar por uno mismo</a:t>
            </a:r>
          </a:p>
          <a:p>
            <a:pPr marL="0" indent="0">
              <a:buNone/>
            </a:pPr>
            <a:endParaRPr lang="es-PE" dirty="0"/>
          </a:p>
        </p:txBody>
      </p:sp>
      <p:pic>
        <p:nvPicPr>
          <p:cNvPr id="4" name="Imagen 3"/>
          <p:cNvPicPr>
            <a:picLocks noChangeAspect="1"/>
          </p:cNvPicPr>
          <p:nvPr/>
        </p:nvPicPr>
        <p:blipFill>
          <a:blip r:embed="rId2"/>
          <a:stretch>
            <a:fillRect/>
          </a:stretch>
        </p:blipFill>
        <p:spPr>
          <a:xfrm>
            <a:off x="1991544" y="2811661"/>
            <a:ext cx="8248344" cy="3672408"/>
          </a:xfrm>
          <a:prstGeom prst="rect">
            <a:avLst/>
          </a:prstGeom>
        </p:spPr>
      </p:pic>
    </p:spTree>
    <p:extLst>
      <p:ext uri="{BB962C8B-B14F-4D97-AF65-F5344CB8AC3E}">
        <p14:creationId xmlns:p14="http://schemas.microsoft.com/office/powerpoint/2010/main" val="24503357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ítulo 1">
            <a:extLst>
              <a:ext uri="{FF2B5EF4-FFF2-40B4-BE49-F238E27FC236}">
                <a16:creationId xmlns:a16="http://schemas.microsoft.com/office/drawing/2014/main" id="{6329B957-8038-1B19-A587-F5E58D276255}"/>
              </a:ext>
            </a:extLst>
          </p:cNvPr>
          <p:cNvSpPr>
            <a:spLocks noGrp="1"/>
          </p:cNvSpPr>
          <p:nvPr>
            <p:ph type="title"/>
          </p:nvPr>
        </p:nvSpPr>
        <p:spPr/>
        <p:txBody>
          <a:bodyPr/>
          <a:lstStyle/>
          <a:p>
            <a:r>
              <a:rPr lang="es-PE" altLang="es-PE" sz="2000"/>
              <a:t>Kant, I. ¿Qué es la Ilustración?</a:t>
            </a:r>
            <a:br>
              <a:rPr lang="es-PE" altLang="es-PE" sz="2000"/>
            </a:br>
            <a:r>
              <a:rPr lang="es-PE" altLang="es-PE" sz="2800"/>
              <a:t> </a:t>
            </a:r>
            <a:r>
              <a:rPr lang="es-PE" altLang="es-PE" sz="1400"/>
              <a:t>(En: Kant, I. Filosofía de la historia. Ed. Nova. Bs. As., 1964)</a:t>
            </a:r>
            <a:endParaRPr lang="es-PE" altLang="es-PE" sz="1100"/>
          </a:p>
        </p:txBody>
      </p:sp>
      <p:sp>
        <p:nvSpPr>
          <p:cNvPr id="11267" name="Marcador de contenido 2">
            <a:extLst>
              <a:ext uri="{FF2B5EF4-FFF2-40B4-BE49-F238E27FC236}">
                <a16:creationId xmlns:a16="http://schemas.microsoft.com/office/drawing/2014/main" id="{1AC12C47-C566-2CB5-E32F-C2E8E0C3A0AC}"/>
              </a:ext>
            </a:extLst>
          </p:cNvPr>
          <p:cNvSpPr>
            <a:spLocks noGrp="1"/>
          </p:cNvSpPr>
          <p:nvPr>
            <p:ph idx="1"/>
          </p:nvPr>
        </p:nvSpPr>
        <p:spPr>
          <a:xfrm>
            <a:off x="1981200" y="1600201"/>
            <a:ext cx="7786688" cy="3844925"/>
          </a:xfrm>
        </p:spPr>
        <p:txBody>
          <a:bodyPr/>
          <a:lstStyle/>
          <a:p>
            <a:pPr algn="just"/>
            <a:r>
              <a:rPr lang="es-PE" altLang="es-PE"/>
              <a:t>“La ilustración es la liberación del hombre de su culpable incapacidad. La incapacidad significa la imposibilidad de servirse de su inteligencia sin la guía de otro. </a:t>
            </a:r>
            <a:r>
              <a:rPr lang="es-PE" altLang="es-PE">
                <a:solidFill>
                  <a:srgbClr val="FF0000"/>
                </a:solidFill>
              </a:rPr>
              <a:t>Esta incapacidad es culpable porque su causa no reside en la falta de inteligencia sino de decisión y valor para servirse por sí mismo de ella sin la tutela de otro</a:t>
            </a:r>
            <a:r>
              <a:rPr lang="es-PE" altLang="es-PE"/>
              <a:t>. ¡Sapere aude! ¡Ten el valor de servirte de tu propia razón!: he aquí el lema de la ilustración.” (p. 58, 1964)</a:t>
            </a:r>
          </a:p>
          <a:p>
            <a:pPr algn="just"/>
            <a:endParaRPr lang="es-PE" altLang="es-PE"/>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C8EF2E8-6656-A5C6-9D1D-BAAE5AF0F370}"/>
              </a:ext>
            </a:extLst>
          </p:cNvPr>
          <p:cNvSpPr>
            <a:spLocks noGrp="1"/>
          </p:cNvSpPr>
          <p:nvPr>
            <p:ph type="subTitle" idx="1"/>
          </p:nvPr>
        </p:nvSpPr>
        <p:spPr>
          <a:xfrm>
            <a:off x="11277600" y="6302326"/>
            <a:ext cx="914400" cy="555674"/>
          </a:xfrm>
        </p:spPr>
        <p:txBody>
          <a:bodyPr/>
          <a:lstStyle/>
          <a:p>
            <a:r>
              <a:rPr lang="es-MX" dirty="0"/>
              <a:t>p. 6</a:t>
            </a:r>
            <a:endParaRPr lang="es-PE" dirty="0"/>
          </a:p>
        </p:txBody>
      </p:sp>
      <p:pic>
        <p:nvPicPr>
          <p:cNvPr id="4" name="Picture 3">
            <a:extLst>
              <a:ext uri="{FF2B5EF4-FFF2-40B4-BE49-F238E27FC236}">
                <a16:creationId xmlns:a16="http://schemas.microsoft.com/office/drawing/2014/main" id="{27218C7F-5DBF-6FF3-6FB5-524202DBC770}"/>
              </a:ext>
            </a:extLst>
          </p:cNvPr>
          <p:cNvPicPr>
            <a:picLocks noChangeAspect="1"/>
          </p:cNvPicPr>
          <p:nvPr/>
        </p:nvPicPr>
        <p:blipFill>
          <a:blip r:embed="rId2"/>
          <a:stretch>
            <a:fillRect/>
          </a:stretch>
        </p:blipFill>
        <p:spPr>
          <a:xfrm>
            <a:off x="515790" y="2214562"/>
            <a:ext cx="11160419" cy="1804988"/>
          </a:xfrm>
          <a:prstGeom prst="rect">
            <a:avLst/>
          </a:prstGeom>
        </p:spPr>
      </p:pic>
      <p:pic>
        <p:nvPicPr>
          <p:cNvPr id="5" name="Picture 4">
            <a:extLst>
              <a:ext uri="{FF2B5EF4-FFF2-40B4-BE49-F238E27FC236}">
                <a16:creationId xmlns:a16="http://schemas.microsoft.com/office/drawing/2014/main" id="{44843548-D011-6094-C211-75098CB44D34}"/>
              </a:ext>
            </a:extLst>
          </p:cNvPr>
          <p:cNvPicPr>
            <a:picLocks noChangeAspect="1"/>
          </p:cNvPicPr>
          <p:nvPr/>
        </p:nvPicPr>
        <p:blipFill>
          <a:blip r:embed="rId3"/>
          <a:stretch>
            <a:fillRect/>
          </a:stretch>
        </p:blipFill>
        <p:spPr>
          <a:xfrm>
            <a:off x="332751" y="174855"/>
            <a:ext cx="6117114" cy="833491"/>
          </a:xfrm>
          <a:prstGeom prst="rect">
            <a:avLst/>
          </a:prstGeom>
        </p:spPr>
      </p:pic>
      <p:cxnSp>
        <p:nvCxnSpPr>
          <p:cNvPr id="6" name="Straight Connector 5">
            <a:extLst>
              <a:ext uri="{FF2B5EF4-FFF2-40B4-BE49-F238E27FC236}">
                <a16:creationId xmlns:a16="http://schemas.microsoft.com/office/drawing/2014/main" id="{1367384A-0231-F885-B27C-138695389446}"/>
              </a:ext>
            </a:extLst>
          </p:cNvPr>
          <p:cNvCxnSpPr/>
          <p:nvPr/>
        </p:nvCxnSpPr>
        <p:spPr>
          <a:xfrm>
            <a:off x="1617785" y="2785403"/>
            <a:ext cx="976297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0DBD773-5893-4C2F-9B9D-A763699C156A}"/>
              </a:ext>
            </a:extLst>
          </p:cNvPr>
          <p:cNvCxnSpPr>
            <a:cxnSpLocks/>
          </p:cNvCxnSpPr>
          <p:nvPr/>
        </p:nvCxnSpPr>
        <p:spPr>
          <a:xfrm>
            <a:off x="515790" y="3191021"/>
            <a:ext cx="1103378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48621FD-FAD1-2129-B354-C5D2036D4409}"/>
              </a:ext>
            </a:extLst>
          </p:cNvPr>
          <p:cNvCxnSpPr>
            <a:cxnSpLocks/>
          </p:cNvCxnSpPr>
          <p:nvPr/>
        </p:nvCxnSpPr>
        <p:spPr>
          <a:xfrm>
            <a:off x="642424" y="3540369"/>
            <a:ext cx="1103378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1A6344-78D7-2897-85DB-72A6ED4EBA10}"/>
              </a:ext>
            </a:extLst>
          </p:cNvPr>
          <p:cNvCxnSpPr>
            <a:cxnSpLocks/>
          </p:cNvCxnSpPr>
          <p:nvPr/>
        </p:nvCxnSpPr>
        <p:spPr>
          <a:xfrm>
            <a:off x="579107" y="3892061"/>
            <a:ext cx="254392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9590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82238" y="1662794"/>
            <a:ext cx="11635420" cy="2834562"/>
          </a:xfrm>
          <a:prstGeom prst="rect">
            <a:avLst/>
          </a:prstGeom>
        </p:spPr>
      </p:pic>
      <p:sp>
        <p:nvSpPr>
          <p:cNvPr id="5" name="Rectángulo 4"/>
          <p:cNvSpPr/>
          <p:nvPr/>
        </p:nvSpPr>
        <p:spPr>
          <a:xfrm>
            <a:off x="373224" y="1662794"/>
            <a:ext cx="3265715" cy="46458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6" name="Rectángulo 5"/>
          <p:cNvSpPr/>
          <p:nvPr/>
        </p:nvSpPr>
        <p:spPr>
          <a:xfrm>
            <a:off x="9311951" y="2500604"/>
            <a:ext cx="2313992" cy="39188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7" name="Rectángulo 6"/>
          <p:cNvSpPr/>
          <p:nvPr/>
        </p:nvSpPr>
        <p:spPr>
          <a:xfrm>
            <a:off x="541176" y="2892490"/>
            <a:ext cx="11084767" cy="160486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extLst>
      <p:ext uri="{BB962C8B-B14F-4D97-AF65-F5344CB8AC3E}">
        <p14:creationId xmlns:p14="http://schemas.microsoft.com/office/powerpoint/2010/main" val="9790184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87870-A589-F488-A304-B2FF1995B72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3A73D0-1BF9-4284-50BB-E94278CA5E77}"/>
              </a:ext>
            </a:extLst>
          </p:cNvPr>
          <p:cNvSpPr>
            <a:spLocks noGrp="1"/>
          </p:cNvSpPr>
          <p:nvPr>
            <p:ph idx="1"/>
          </p:nvPr>
        </p:nvSpPr>
        <p:spPr>
          <a:xfrm>
            <a:off x="838200" y="1"/>
            <a:ext cx="10515600" cy="1413164"/>
          </a:xfrm>
        </p:spPr>
        <p:txBody>
          <a:bodyPr>
            <a:normAutofit fontScale="70000" lnSpcReduction="20000"/>
          </a:bodyPr>
          <a:lstStyle/>
          <a:p>
            <a:pPr marL="0" indent="0">
              <a:buNone/>
            </a:pPr>
            <a:r>
              <a:rPr lang="es-PE" dirty="0"/>
              <a:t>1793: </a:t>
            </a:r>
            <a:r>
              <a:rPr lang="es-PE" i="1" dirty="0" err="1">
                <a:solidFill>
                  <a:srgbClr val="FF0000"/>
                </a:solidFill>
              </a:rPr>
              <a:t>On</a:t>
            </a:r>
            <a:r>
              <a:rPr lang="es-PE" i="1" dirty="0">
                <a:solidFill>
                  <a:srgbClr val="FF0000"/>
                </a:solidFill>
              </a:rPr>
              <a:t> </a:t>
            </a:r>
            <a:r>
              <a:rPr lang="es-PE" i="1" dirty="0" err="1">
                <a:solidFill>
                  <a:srgbClr val="FF0000"/>
                </a:solidFill>
              </a:rPr>
              <a:t>the</a:t>
            </a:r>
            <a:r>
              <a:rPr lang="es-PE" i="1" dirty="0">
                <a:solidFill>
                  <a:srgbClr val="FF0000"/>
                </a:solidFill>
              </a:rPr>
              <a:t> Old </a:t>
            </a:r>
            <a:r>
              <a:rPr lang="es-PE" i="1" dirty="0" err="1">
                <a:solidFill>
                  <a:srgbClr val="FF0000"/>
                </a:solidFill>
              </a:rPr>
              <a:t>Saw</a:t>
            </a:r>
            <a:r>
              <a:rPr lang="es-PE" i="1" dirty="0">
                <a:solidFill>
                  <a:srgbClr val="FF0000"/>
                </a:solidFill>
              </a:rPr>
              <a:t>: </a:t>
            </a:r>
            <a:r>
              <a:rPr lang="es-PE" i="1" dirty="0" err="1">
                <a:solidFill>
                  <a:srgbClr val="FF0000"/>
                </a:solidFill>
              </a:rPr>
              <a:t>That</a:t>
            </a:r>
            <a:r>
              <a:rPr lang="es-PE" i="1" dirty="0">
                <a:solidFill>
                  <a:srgbClr val="FF0000"/>
                </a:solidFill>
              </a:rPr>
              <a:t> May be </a:t>
            </a:r>
            <a:r>
              <a:rPr lang="es-PE" i="1" dirty="0" err="1">
                <a:solidFill>
                  <a:srgbClr val="FF0000"/>
                </a:solidFill>
              </a:rPr>
              <a:t>Right</a:t>
            </a:r>
            <a:r>
              <a:rPr lang="es-PE" i="1" dirty="0">
                <a:solidFill>
                  <a:srgbClr val="FF0000"/>
                </a:solidFill>
              </a:rPr>
              <a:t> in </a:t>
            </a:r>
            <a:r>
              <a:rPr lang="es-PE" i="1" dirty="0" err="1">
                <a:solidFill>
                  <a:srgbClr val="FF0000"/>
                </a:solidFill>
              </a:rPr>
              <a:t>Theory</a:t>
            </a:r>
            <a:r>
              <a:rPr lang="es-PE" i="1" dirty="0">
                <a:solidFill>
                  <a:srgbClr val="FF0000"/>
                </a:solidFill>
              </a:rPr>
              <a:t> </a:t>
            </a:r>
            <a:r>
              <a:rPr lang="es-PE" i="1" dirty="0" err="1">
                <a:solidFill>
                  <a:srgbClr val="FF0000"/>
                </a:solidFill>
              </a:rPr>
              <a:t>But</a:t>
            </a:r>
            <a:r>
              <a:rPr lang="es-PE" i="1" dirty="0">
                <a:solidFill>
                  <a:srgbClr val="FF0000"/>
                </a:solidFill>
              </a:rPr>
              <a:t> </a:t>
            </a:r>
            <a:r>
              <a:rPr lang="es-PE" i="1" dirty="0" err="1">
                <a:solidFill>
                  <a:srgbClr val="FF0000"/>
                </a:solidFill>
              </a:rPr>
              <a:t>It</a:t>
            </a:r>
            <a:r>
              <a:rPr lang="es-PE" i="1" dirty="0">
                <a:solidFill>
                  <a:srgbClr val="FF0000"/>
                </a:solidFill>
              </a:rPr>
              <a:t> </a:t>
            </a:r>
            <a:r>
              <a:rPr lang="es-PE" i="1" dirty="0" err="1">
                <a:solidFill>
                  <a:srgbClr val="FF0000"/>
                </a:solidFill>
              </a:rPr>
              <a:t>Won't</a:t>
            </a:r>
            <a:r>
              <a:rPr lang="es-PE" i="1" dirty="0">
                <a:solidFill>
                  <a:srgbClr val="FF0000"/>
                </a:solidFill>
              </a:rPr>
              <a:t> </a:t>
            </a:r>
            <a:r>
              <a:rPr lang="es-PE" i="1" dirty="0" err="1">
                <a:solidFill>
                  <a:srgbClr val="FF0000"/>
                </a:solidFill>
              </a:rPr>
              <a:t>Work</a:t>
            </a:r>
            <a:r>
              <a:rPr lang="es-PE" i="1" dirty="0">
                <a:solidFill>
                  <a:srgbClr val="FF0000"/>
                </a:solidFill>
              </a:rPr>
              <a:t> in </a:t>
            </a:r>
            <a:r>
              <a:rPr lang="es-PE" i="1" dirty="0" err="1">
                <a:solidFill>
                  <a:srgbClr val="FF0000"/>
                </a:solidFill>
              </a:rPr>
              <a:t>Practice</a:t>
            </a:r>
            <a:r>
              <a:rPr lang="es-PE" dirty="0">
                <a:solidFill>
                  <a:srgbClr val="FF0000"/>
                </a:solidFill>
              </a:rPr>
              <a:t> </a:t>
            </a:r>
            <a:r>
              <a:rPr lang="es-PE" dirty="0"/>
              <a:t>[</a:t>
            </a:r>
            <a:r>
              <a:rPr lang="es-PE" b="1" dirty="0"/>
              <a:t>TP</a:t>
            </a:r>
            <a:r>
              <a:rPr lang="es-PE" dirty="0"/>
              <a:t>] </a:t>
            </a:r>
            <a:r>
              <a:rPr lang="es-PE" i="1" dirty="0"/>
              <a:t>(</a:t>
            </a:r>
            <a:r>
              <a:rPr lang="es-PE" i="1" dirty="0" err="1"/>
              <a:t>Über</a:t>
            </a:r>
            <a:r>
              <a:rPr lang="es-PE" i="1" dirty="0"/>
              <a:t> den </a:t>
            </a:r>
            <a:r>
              <a:rPr lang="es-PE" i="1" dirty="0" err="1"/>
              <a:t>Gemeinspruch</a:t>
            </a:r>
            <a:r>
              <a:rPr lang="es-PE" i="1" dirty="0"/>
              <a:t>: Das </a:t>
            </a:r>
            <a:r>
              <a:rPr lang="es-PE" i="1" dirty="0" err="1"/>
              <a:t>mag</a:t>
            </a:r>
            <a:r>
              <a:rPr lang="es-PE" i="1" dirty="0"/>
              <a:t> in </a:t>
            </a:r>
            <a:r>
              <a:rPr lang="es-PE" i="1" dirty="0" err="1"/>
              <a:t>der</a:t>
            </a:r>
            <a:r>
              <a:rPr lang="es-PE" i="1" dirty="0"/>
              <a:t> </a:t>
            </a:r>
            <a:r>
              <a:rPr lang="es-PE" i="1" dirty="0" err="1"/>
              <a:t>Theorie</a:t>
            </a:r>
            <a:r>
              <a:rPr lang="es-PE" i="1" dirty="0"/>
              <a:t> </a:t>
            </a:r>
            <a:r>
              <a:rPr lang="es-PE" i="1" dirty="0" err="1"/>
              <a:t>richtig</a:t>
            </a:r>
            <a:r>
              <a:rPr lang="es-PE" i="1" dirty="0"/>
              <a:t> </a:t>
            </a:r>
            <a:r>
              <a:rPr lang="es-PE" i="1" dirty="0" err="1"/>
              <a:t>sein</a:t>
            </a:r>
            <a:r>
              <a:rPr lang="es-PE" i="1" dirty="0"/>
              <a:t>, </a:t>
            </a:r>
            <a:r>
              <a:rPr lang="es-PE" i="1" dirty="0" err="1"/>
              <a:t>taugt</a:t>
            </a:r>
            <a:r>
              <a:rPr lang="es-PE" i="1" dirty="0"/>
              <a:t> </a:t>
            </a:r>
            <a:r>
              <a:rPr lang="es-PE" i="1" dirty="0" err="1"/>
              <a:t>aber</a:t>
            </a:r>
            <a:r>
              <a:rPr lang="es-PE" i="1" dirty="0"/>
              <a:t> </a:t>
            </a:r>
            <a:r>
              <a:rPr lang="es-PE" i="1" dirty="0" err="1"/>
              <a:t>nicht</a:t>
            </a:r>
            <a:r>
              <a:rPr lang="es-PE" i="1" dirty="0"/>
              <a:t> </a:t>
            </a:r>
            <a:r>
              <a:rPr lang="es-PE" i="1" dirty="0" err="1"/>
              <a:t>für</a:t>
            </a:r>
            <a:r>
              <a:rPr lang="es-PE" i="1" dirty="0"/>
              <a:t> die Praxis)</a:t>
            </a:r>
          </a:p>
          <a:p>
            <a:pPr marL="0" indent="0">
              <a:buNone/>
            </a:pPr>
            <a:endParaRPr lang="es-PE" i="1" dirty="0"/>
          </a:p>
          <a:p>
            <a:pPr marL="0" indent="0">
              <a:buNone/>
            </a:pPr>
            <a:r>
              <a:rPr lang="de-DE" dirty="0"/>
              <a:t>Edición revisada: (1999) </a:t>
            </a:r>
            <a:r>
              <a:rPr lang="de-DE" dirty="0">
                <a:solidFill>
                  <a:srgbClr val="FF0000"/>
                </a:solidFill>
              </a:rPr>
              <a:t>Sobre el tópico: Esto puede ser correcto en teoría, pero no vale para la práctica</a:t>
            </a:r>
            <a:r>
              <a:rPr lang="de-DE" dirty="0"/>
              <a:t>. En: En defensa de la ilustración. Alba Ed. </a:t>
            </a:r>
          </a:p>
          <a:p>
            <a:pPr marL="0" indent="0">
              <a:buNone/>
            </a:pPr>
            <a:endParaRPr lang="es-PE" dirty="0"/>
          </a:p>
          <a:p>
            <a:pPr marL="0" indent="0">
              <a:buNone/>
            </a:pPr>
            <a:endParaRPr lang="de-DE" dirty="0"/>
          </a:p>
          <a:p>
            <a:pPr marL="0" indent="0">
              <a:buNone/>
            </a:pPr>
            <a:endParaRPr lang="de-DE" dirty="0"/>
          </a:p>
        </p:txBody>
      </p:sp>
      <p:sp>
        <p:nvSpPr>
          <p:cNvPr id="2" name="Content Placeholder 2">
            <a:extLst>
              <a:ext uri="{FF2B5EF4-FFF2-40B4-BE49-F238E27FC236}">
                <a16:creationId xmlns:a16="http://schemas.microsoft.com/office/drawing/2014/main" id="{15D24A1B-7074-3DB4-AABE-795077038CEA}"/>
              </a:ext>
            </a:extLst>
          </p:cNvPr>
          <p:cNvSpPr txBox="1">
            <a:spLocks/>
          </p:cNvSpPr>
          <p:nvPr/>
        </p:nvSpPr>
        <p:spPr>
          <a:xfrm>
            <a:off x="838200" y="1833649"/>
            <a:ext cx="10515600" cy="48165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de-DE" dirty="0"/>
              <a:t>“El estado civil, por tanto, considerado meramente como estado jurídico, se funda en los siguientes principios a priori:</a:t>
            </a:r>
          </a:p>
          <a:p>
            <a:pPr marL="0" indent="0" algn="just">
              <a:buNone/>
            </a:pPr>
            <a:endParaRPr lang="de-DE" dirty="0"/>
          </a:p>
          <a:p>
            <a:pPr marL="971550" lvl="1" indent="-514350" algn="just">
              <a:buAutoNum type="arabicPeriod"/>
            </a:pPr>
            <a:r>
              <a:rPr lang="de-DE" dirty="0"/>
              <a:t>La libertad de cada miembro de la sociedad, en cuanto hombre.</a:t>
            </a:r>
          </a:p>
          <a:p>
            <a:pPr marL="971550" lvl="1" indent="-514350" algn="just">
              <a:buAutoNum type="arabicPeriod"/>
            </a:pPr>
            <a:r>
              <a:rPr lang="de-DE" dirty="0"/>
              <a:t>Su igualdad con los demás, en cuanto súbdito.</a:t>
            </a:r>
          </a:p>
          <a:p>
            <a:pPr marL="971550" lvl="1" indent="-514350" algn="just">
              <a:buAutoNum type="arabicPeriod"/>
            </a:pPr>
            <a:r>
              <a:rPr lang="de-DE" dirty="0"/>
              <a:t>La independencia de cada miembro de una república, en cuanto ciudadano. </a:t>
            </a:r>
          </a:p>
          <a:p>
            <a:pPr marL="0" indent="0" algn="just">
              <a:buNone/>
            </a:pPr>
            <a:endParaRPr lang="de-DE" dirty="0"/>
          </a:p>
          <a:p>
            <a:pPr marL="0" indent="0" algn="just">
              <a:buNone/>
            </a:pPr>
            <a:r>
              <a:rPr lang="de-DE" dirty="0"/>
              <a:t>Estos principios no son leyes que dicta el Estado ya establecido, sino son las únicas conforme a las cuales es posible el establecimiento de un Estado según los puros principios racionales del derecho humano externo en general.“ (1999, p. 260)</a:t>
            </a:r>
          </a:p>
          <a:p>
            <a:pPr marL="0" indent="0" algn="just">
              <a:buNone/>
            </a:pPr>
            <a:endParaRPr lang="de-DE" dirty="0"/>
          </a:p>
        </p:txBody>
      </p:sp>
    </p:spTree>
    <p:extLst>
      <p:ext uri="{BB962C8B-B14F-4D97-AF65-F5344CB8AC3E}">
        <p14:creationId xmlns:p14="http://schemas.microsoft.com/office/powerpoint/2010/main" val="6617759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57ABB-F1BE-0310-BA9B-1A55AD38A1E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A5F9ED-B641-2938-9F5F-16F0B070A7B7}"/>
              </a:ext>
            </a:extLst>
          </p:cNvPr>
          <p:cNvSpPr>
            <a:spLocks noGrp="1"/>
          </p:cNvSpPr>
          <p:nvPr>
            <p:ph idx="1"/>
          </p:nvPr>
        </p:nvSpPr>
        <p:spPr>
          <a:xfrm>
            <a:off x="838200" y="1"/>
            <a:ext cx="10515600" cy="1413164"/>
          </a:xfrm>
        </p:spPr>
        <p:txBody>
          <a:bodyPr>
            <a:normAutofit fontScale="70000" lnSpcReduction="20000"/>
          </a:bodyPr>
          <a:lstStyle/>
          <a:p>
            <a:pPr marL="0" indent="0">
              <a:buNone/>
            </a:pPr>
            <a:r>
              <a:rPr lang="es-PE" dirty="0"/>
              <a:t>1793: </a:t>
            </a:r>
            <a:r>
              <a:rPr lang="es-PE" i="1" dirty="0" err="1">
                <a:solidFill>
                  <a:srgbClr val="FF0000"/>
                </a:solidFill>
              </a:rPr>
              <a:t>On</a:t>
            </a:r>
            <a:r>
              <a:rPr lang="es-PE" i="1" dirty="0">
                <a:solidFill>
                  <a:srgbClr val="FF0000"/>
                </a:solidFill>
              </a:rPr>
              <a:t> </a:t>
            </a:r>
            <a:r>
              <a:rPr lang="es-PE" i="1" dirty="0" err="1">
                <a:solidFill>
                  <a:srgbClr val="FF0000"/>
                </a:solidFill>
              </a:rPr>
              <a:t>the</a:t>
            </a:r>
            <a:r>
              <a:rPr lang="es-PE" i="1" dirty="0">
                <a:solidFill>
                  <a:srgbClr val="FF0000"/>
                </a:solidFill>
              </a:rPr>
              <a:t> Old </a:t>
            </a:r>
            <a:r>
              <a:rPr lang="es-PE" i="1" dirty="0" err="1">
                <a:solidFill>
                  <a:srgbClr val="FF0000"/>
                </a:solidFill>
              </a:rPr>
              <a:t>Saw</a:t>
            </a:r>
            <a:r>
              <a:rPr lang="es-PE" i="1" dirty="0">
                <a:solidFill>
                  <a:srgbClr val="FF0000"/>
                </a:solidFill>
              </a:rPr>
              <a:t>: </a:t>
            </a:r>
            <a:r>
              <a:rPr lang="es-PE" i="1" dirty="0" err="1">
                <a:solidFill>
                  <a:srgbClr val="FF0000"/>
                </a:solidFill>
              </a:rPr>
              <a:t>That</a:t>
            </a:r>
            <a:r>
              <a:rPr lang="es-PE" i="1" dirty="0">
                <a:solidFill>
                  <a:srgbClr val="FF0000"/>
                </a:solidFill>
              </a:rPr>
              <a:t> May be </a:t>
            </a:r>
            <a:r>
              <a:rPr lang="es-PE" i="1" dirty="0" err="1">
                <a:solidFill>
                  <a:srgbClr val="FF0000"/>
                </a:solidFill>
              </a:rPr>
              <a:t>Right</a:t>
            </a:r>
            <a:r>
              <a:rPr lang="es-PE" i="1" dirty="0">
                <a:solidFill>
                  <a:srgbClr val="FF0000"/>
                </a:solidFill>
              </a:rPr>
              <a:t> in </a:t>
            </a:r>
            <a:r>
              <a:rPr lang="es-PE" i="1" dirty="0" err="1">
                <a:solidFill>
                  <a:srgbClr val="FF0000"/>
                </a:solidFill>
              </a:rPr>
              <a:t>Theory</a:t>
            </a:r>
            <a:r>
              <a:rPr lang="es-PE" i="1" dirty="0">
                <a:solidFill>
                  <a:srgbClr val="FF0000"/>
                </a:solidFill>
              </a:rPr>
              <a:t> </a:t>
            </a:r>
            <a:r>
              <a:rPr lang="es-PE" i="1" dirty="0" err="1">
                <a:solidFill>
                  <a:srgbClr val="FF0000"/>
                </a:solidFill>
              </a:rPr>
              <a:t>But</a:t>
            </a:r>
            <a:r>
              <a:rPr lang="es-PE" i="1" dirty="0">
                <a:solidFill>
                  <a:srgbClr val="FF0000"/>
                </a:solidFill>
              </a:rPr>
              <a:t> </a:t>
            </a:r>
            <a:r>
              <a:rPr lang="es-PE" i="1" dirty="0" err="1">
                <a:solidFill>
                  <a:srgbClr val="FF0000"/>
                </a:solidFill>
              </a:rPr>
              <a:t>It</a:t>
            </a:r>
            <a:r>
              <a:rPr lang="es-PE" i="1" dirty="0">
                <a:solidFill>
                  <a:srgbClr val="FF0000"/>
                </a:solidFill>
              </a:rPr>
              <a:t> </a:t>
            </a:r>
            <a:r>
              <a:rPr lang="es-PE" i="1" dirty="0" err="1">
                <a:solidFill>
                  <a:srgbClr val="FF0000"/>
                </a:solidFill>
              </a:rPr>
              <a:t>Won't</a:t>
            </a:r>
            <a:r>
              <a:rPr lang="es-PE" i="1" dirty="0">
                <a:solidFill>
                  <a:srgbClr val="FF0000"/>
                </a:solidFill>
              </a:rPr>
              <a:t> </a:t>
            </a:r>
            <a:r>
              <a:rPr lang="es-PE" i="1" dirty="0" err="1">
                <a:solidFill>
                  <a:srgbClr val="FF0000"/>
                </a:solidFill>
              </a:rPr>
              <a:t>Work</a:t>
            </a:r>
            <a:r>
              <a:rPr lang="es-PE" i="1" dirty="0">
                <a:solidFill>
                  <a:srgbClr val="FF0000"/>
                </a:solidFill>
              </a:rPr>
              <a:t> in </a:t>
            </a:r>
            <a:r>
              <a:rPr lang="es-PE" i="1" dirty="0" err="1">
                <a:solidFill>
                  <a:srgbClr val="FF0000"/>
                </a:solidFill>
              </a:rPr>
              <a:t>Practice</a:t>
            </a:r>
            <a:r>
              <a:rPr lang="es-PE" dirty="0">
                <a:solidFill>
                  <a:srgbClr val="FF0000"/>
                </a:solidFill>
              </a:rPr>
              <a:t> </a:t>
            </a:r>
            <a:r>
              <a:rPr lang="es-PE" dirty="0"/>
              <a:t>[</a:t>
            </a:r>
            <a:r>
              <a:rPr lang="es-PE" b="1" dirty="0"/>
              <a:t>TP</a:t>
            </a:r>
            <a:r>
              <a:rPr lang="es-PE" dirty="0"/>
              <a:t>] </a:t>
            </a:r>
            <a:r>
              <a:rPr lang="es-PE" i="1" dirty="0"/>
              <a:t>(</a:t>
            </a:r>
            <a:r>
              <a:rPr lang="es-PE" i="1" dirty="0" err="1"/>
              <a:t>Über</a:t>
            </a:r>
            <a:r>
              <a:rPr lang="es-PE" i="1" dirty="0"/>
              <a:t> den </a:t>
            </a:r>
            <a:r>
              <a:rPr lang="es-PE" i="1" dirty="0" err="1"/>
              <a:t>Gemeinspruch</a:t>
            </a:r>
            <a:r>
              <a:rPr lang="es-PE" i="1" dirty="0"/>
              <a:t>: Das </a:t>
            </a:r>
            <a:r>
              <a:rPr lang="es-PE" i="1" dirty="0" err="1"/>
              <a:t>mag</a:t>
            </a:r>
            <a:r>
              <a:rPr lang="es-PE" i="1" dirty="0"/>
              <a:t> in </a:t>
            </a:r>
            <a:r>
              <a:rPr lang="es-PE" i="1" dirty="0" err="1"/>
              <a:t>der</a:t>
            </a:r>
            <a:r>
              <a:rPr lang="es-PE" i="1" dirty="0"/>
              <a:t> </a:t>
            </a:r>
            <a:r>
              <a:rPr lang="es-PE" i="1" dirty="0" err="1"/>
              <a:t>Theorie</a:t>
            </a:r>
            <a:r>
              <a:rPr lang="es-PE" i="1" dirty="0"/>
              <a:t> </a:t>
            </a:r>
            <a:r>
              <a:rPr lang="es-PE" i="1" dirty="0" err="1"/>
              <a:t>richtig</a:t>
            </a:r>
            <a:r>
              <a:rPr lang="es-PE" i="1" dirty="0"/>
              <a:t> </a:t>
            </a:r>
            <a:r>
              <a:rPr lang="es-PE" i="1" dirty="0" err="1"/>
              <a:t>sein</a:t>
            </a:r>
            <a:r>
              <a:rPr lang="es-PE" i="1" dirty="0"/>
              <a:t>, </a:t>
            </a:r>
            <a:r>
              <a:rPr lang="es-PE" i="1" dirty="0" err="1"/>
              <a:t>taugt</a:t>
            </a:r>
            <a:r>
              <a:rPr lang="es-PE" i="1" dirty="0"/>
              <a:t> </a:t>
            </a:r>
            <a:r>
              <a:rPr lang="es-PE" i="1" dirty="0" err="1"/>
              <a:t>aber</a:t>
            </a:r>
            <a:r>
              <a:rPr lang="es-PE" i="1" dirty="0"/>
              <a:t> </a:t>
            </a:r>
            <a:r>
              <a:rPr lang="es-PE" i="1" dirty="0" err="1"/>
              <a:t>nicht</a:t>
            </a:r>
            <a:r>
              <a:rPr lang="es-PE" i="1" dirty="0"/>
              <a:t> </a:t>
            </a:r>
            <a:r>
              <a:rPr lang="es-PE" i="1" dirty="0" err="1"/>
              <a:t>für</a:t>
            </a:r>
            <a:r>
              <a:rPr lang="es-PE" i="1" dirty="0"/>
              <a:t> die Praxis)</a:t>
            </a:r>
          </a:p>
          <a:p>
            <a:pPr marL="0" indent="0">
              <a:buNone/>
            </a:pPr>
            <a:endParaRPr lang="es-PE" i="1" dirty="0"/>
          </a:p>
          <a:p>
            <a:pPr marL="0" indent="0">
              <a:buNone/>
            </a:pPr>
            <a:r>
              <a:rPr lang="de-DE" dirty="0"/>
              <a:t>Edición revisada: (1999) </a:t>
            </a:r>
            <a:r>
              <a:rPr lang="de-DE" dirty="0">
                <a:solidFill>
                  <a:srgbClr val="FF0000"/>
                </a:solidFill>
              </a:rPr>
              <a:t>Sobre el tópico: Esto puede ser correcto en teoría, pero no vale para la práctica</a:t>
            </a:r>
            <a:r>
              <a:rPr lang="de-DE" dirty="0"/>
              <a:t>. En: En defensa de la ilustración. Alba Ed. </a:t>
            </a:r>
          </a:p>
          <a:p>
            <a:pPr marL="0" indent="0">
              <a:buNone/>
            </a:pPr>
            <a:endParaRPr lang="es-PE" dirty="0"/>
          </a:p>
          <a:p>
            <a:pPr marL="0" indent="0">
              <a:buNone/>
            </a:pPr>
            <a:endParaRPr lang="de-DE" dirty="0"/>
          </a:p>
          <a:p>
            <a:pPr marL="0" indent="0">
              <a:buNone/>
            </a:pPr>
            <a:endParaRPr lang="de-DE" dirty="0"/>
          </a:p>
        </p:txBody>
      </p:sp>
      <p:sp>
        <p:nvSpPr>
          <p:cNvPr id="2" name="Content Placeholder 2">
            <a:extLst>
              <a:ext uri="{FF2B5EF4-FFF2-40B4-BE49-F238E27FC236}">
                <a16:creationId xmlns:a16="http://schemas.microsoft.com/office/drawing/2014/main" id="{08FD7C6F-32BE-1E38-81BD-EA1C68DFDF77}"/>
              </a:ext>
            </a:extLst>
          </p:cNvPr>
          <p:cNvSpPr txBox="1">
            <a:spLocks/>
          </p:cNvSpPr>
          <p:nvPr/>
        </p:nvSpPr>
        <p:spPr>
          <a:xfrm>
            <a:off x="838200" y="1833649"/>
            <a:ext cx="10515600" cy="481653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de-DE" dirty="0"/>
              <a:t>“No un gobierno paternalista, sino uno patríotico es aquel que puede pensarse para hombres capaces de tener derechos.“ (1999, p. 261)</a:t>
            </a:r>
          </a:p>
          <a:p>
            <a:pPr marL="0" indent="0" algn="just">
              <a:buNone/>
            </a:pPr>
            <a:endParaRPr lang="de-DE" dirty="0"/>
          </a:p>
          <a:p>
            <a:pPr marL="0" indent="0" algn="just">
              <a:buNone/>
            </a:pPr>
            <a:r>
              <a:rPr lang="de-DE" dirty="0"/>
              <a:t>“Es patriótico el modo de pensar por el que cada cual, en el Estado (sin excluir al jefe), considera la república como el seno materno, o el país como el suelo paterno, del cual y sobre el cual él propio ha surgido, y que también debe legar como una preciada herencia; por lo que se considera autorizado a salvaguardar sus derechos por las leyes de la voluntad común, pero no a someter el uso de ello a su capricho incondicionado. Este derecho de libertad asiste al miembro de la comunidad en cuanto hombre, es decir, en tanto que es un ser, en general, capaz de tener derechos.“ (1999, p. 261)</a:t>
            </a:r>
          </a:p>
          <a:p>
            <a:pPr marL="0" indent="0" algn="just">
              <a:buNone/>
            </a:pPr>
            <a:endParaRPr lang="de-DE" dirty="0"/>
          </a:p>
        </p:txBody>
      </p:sp>
    </p:spTree>
    <p:extLst>
      <p:ext uri="{BB962C8B-B14F-4D97-AF65-F5344CB8AC3E}">
        <p14:creationId xmlns:p14="http://schemas.microsoft.com/office/powerpoint/2010/main" val="14148430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45E34-D334-3092-83FF-4B01FFA477C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74CD7B-B7D8-97A7-78C7-C1FBE89D7ED9}"/>
              </a:ext>
            </a:extLst>
          </p:cNvPr>
          <p:cNvSpPr>
            <a:spLocks noGrp="1"/>
          </p:cNvSpPr>
          <p:nvPr>
            <p:ph idx="1"/>
          </p:nvPr>
        </p:nvSpPr>
        <p:spPr>
          <a:xfrm>
            <a:off x="838200" y="1"/>
            <a:ext cx="10515600" cy="1413164"/>
          </a:xfrm>
        </p:spPr>
        <p:txBody>
          <a:bodyPr>
            <a:normAutofit fontScale="70000" lnSpcReduction="20000"/>
          </a:bodyPr>
          <a:lstStyle/>
          <a:p>
            <a:pPr marL="0" indent="0">
              <a:buNone/>
            </a:pPr>
            <a:r>
              <a:rPr lang="es-PE" dirty="0"/>
              <a:t>1793: </a:t>
            </a:r>
            <a:r>
              <a:rPr lang="es-PE" i="1" dirty="0" err="1">
                <a:solidFill>
                  <a:srgbClr val="FF0000"/>
                </a:solidFill>
              </a:rPr>
              <a:t>On</a:t>
            </a:r>
            <a:r>
              <a:rPr lang="es-PE" i="1" dirty="0">
                <a:solidFill>
                  <a:srgbClr val="FF0000"/>
                </a:solidFill>
              </a:rPr>
              <a:t> </a:t>
            </a:r>
            <a:r>
              <a:rPr lang="es-PE" i="1" dirty="0" err="1">
                <a:solidFill>
                  <a:srgbClr val="FF0000"/>
                </a:solidFill>
              </a:rPr>
              <a:t>the</a:t>
            </a:r>
            <a:r>
              <a:rPr lang="es-PE" i="1" dirty="0">
                <a:solidFill>
                  <a:srgbClr val="FF0000"/>
                </a:solidFill>
              </a:rPr>
              <a:t> Old </a:t>
            </a:r>
            <a:r>
              <a:rPr lang="es-PE" i="1" dirty="0" err="1">
                <a:solidFill>
                  <a:srgbClr val="FF0000"/>
                </a:solidFill>
              </a:rPr>
              <a:t>Saw</a:t>
            </a:r>
            <a:r>
              <a:rPr lang="es-PE" i="1" dirty="0">
                <a:solidFill>
                  <a:srgbClr val="FF0000"/>
                </a:solidFill>
              </a:rPr>
              <a:t>: </a:t>
            </a:r>
            <a:r>
              <a:rPr lang="es-PE" i="1" dirty="0" err="1">
                <a:solidFill>
                  <a:srgbClr val="FF0000"/>
                </a:solidFill>
              </a:rPr>
              <a:t>That</a:t>
            </a:r>
            <a:r>
              <a:rPr lang="es-PE" i="1" dirty="0">
                <a:solidFill>
                  <a:srgbClr val="FF0000"/>
                </a:solidFill>
              </a:rPr>
              <a:t> May be </a:t>
            </a:r>
            <a:r>
              <a:rPr lang="es-PE" i="1" dirty="0" err="1">
                <a:solidFill>
                  <a:srgbClr val="FF0000"/>
                </a:solidFill>
              </a:rPr>
              <a:t>Right</a:t>
            </a:r>
            <a:r>
              <a:rPr lang="es-PE" i="1" dirty="0">
                <a:solidFill>
                  <a:srgbClr val="FF0000"/>
                </a:solidFill>
              </a:rPr>
              <a:t> in </a:t>
            </a:r>
            <a:r>
              <a:rPr lang="es-PE" i="1" dirty="0" err="1">
                <a:solidFill>
                  <a:srgbClr val="FF0000"/>
                </a:solidFill>
              </a:rPr>
              <a:t>Theory</a:t>
            </a:r>
            <a:r>
              <a:rPr lang="es-PE" i="1" dirty="0">
                <a:solidFill>
                  <a:srgbClr val="FF0000"/>
                </a:solidFill>
              </a:rPr>
              <a:t> </a:t>
            </a:r>
            <a:r>
              <a:rPr lang="es-PE" i="1" dirty="0" err="1">
                <a:solidFill>
                  <a:srgbClr val="FF0000"/>
                </a:solidFill>
              </a:rPr>
              <a:t>But</a:t>
            </a:r>
            <a:r>
              <a:rPr lang="es-PE" i="1" dirty="0">
                <a:solidFill>
                  <a:srgbClr val="FF0000"/>
                </a:solidFill>
              </a:rPr>
              <a:t> </a:t>
            </a:r>
            <a:r>
              <a:rPr lang="es-PE" i="1" dirty="0" err="1">
                <a:solidFill>
                  <a:srgbClr val="FF0000"/>
                </a:solidFill>
              </a:rPr>
              <a:t>It</a:t>
            </a:r>
            <a:r>
              <a:rPr lang="es-PE" i="1" dirty="0">
                <a:solidFill>
                  <a:srgbClr val="FF0000"/>
                </a:solidFill>
              </a:rPr>
              <a:t> </a:t>
            </a:r>
            <a:r>
              <a:rPr lang="es-PE" i="1" dirty="0" err="1">
                <a:solidFill>
                  <a:srgbClr val="FF0000"/>
                </a:solidFill>
              </a:rPr>
              <a:t>Won't</a:t>
            </a:r>
            <a:r>
              <a:rPr lang="es-PE" i="1" dirty="0">
                <a:solidFill>
                  <a:srgbClr val="FF0000"/>
                </a:solidFill>
              </a:rPr>
              <a:t> </a:t>
            </a:r>
            <a:r>
              <a:rPr lang="es-PE" i="1" dirty="0" err="1">
                <a:solidFill>
                  <a:srgbClr val="FF0000"/>
                </a:solidFill>
              </a:rPr>
              <a:t>Work</a:t>
            </a:r>
            <a:r>
              <a:rPr lang="es-PE" i="1" dirty="0">
                <a:solidFill>
                  <a:srgbClr val="FF0000"/>
                </a:solidFill>
              </a:rPr>
              <a:t> in </a:t>
            </a:r>
            <a:r>
              <a:rPr lang="es-PE" i="1" dirty="0" err="1">
                <a:solidFill>
                  <a:srgbClr val="FF0000"/>
                </a:solidFill>
              </a:rPr>
              <a:t>Practice</a:t>
            </a:r>
            <a:r>
              <a:rPr lang="es-PE" dirty="0">
                <a:solidFill>
                  <a:srgbClr val="FF0000"/>
                </a:solidFill>
              </a:rPr>
              <a:t> </a:t>
            </a:r>
            <a:r>
              <a:rPr lang="es-PE" dirty="0"/>
              <a:t>[</a:t>
            </a:r>
            <a:r>
              <a:rPr lang="es-PE" b="1" dirty="0"/>
              <a:t>TP</a:t>
            </a:r>
            <a:r>
              <a:rPr lang="es-PE" dirty="0"/>
              <a:t>] </a:t>
            </a:r>
            <a:r>
              <a:rPr lang="es-PE" i="1" dirty="0"/>
              <a:t>(</a:t>
            </a:r>
            <a:r>
              <a:rPr lang="es-PE" i="1" dirty="0" err="1"/>
              <a:t>Über</a:t>
            </a:r>
            <a:r>
              <a:rPr lang="es-PE" i="1" dirty="0"/>
              <a:t> den </a:t>
            </a:r>
            <a:r>
              <a:rPr lang="es-PE" i="1" dirty="0" err="1"/>
              <a:t>Gemeinspruch</a:t>
            </a:r>
            <a:r>
              <a:rPr lang="es-PE" i="1" dirty="0"/>
              <a:t>: Das </a:t>
            </a:r>
            <a:r>
              <a:rPr lang="es-PE" i="1" dirty="0" err="1"/>
              <a:t>mag</a:t>
            </a:r>
            <a:r>
              <a:rPr lang="es-PE" i="1" dirty="0"/>
              <a:t> in </a:t>
            </a:r>
            <a:r>
              <a:rPr lang="es-PE" i="1" dirty="0" err="1"/>
              <a:t>der</a:t>
            </a:r>
            <a:r>
              <a:rPr lang="es-PE" i="1" dirty="0"/>
              <a:t> </a:t>
            </a:r>
            <a:r>
              <a:rPr lang="es-PE" i="1" dirty="0" err="1"/>
              <a:t>Theorie</a:t>
            </a:r>
            <a:r>
              <a:rPr lang="es-PE" i="1" dirty="0"/>
              <a:t> </a:t>
            </a:r>
            <a:r>
              <a:rPr lang="es-PE" i="1" dirty="0" err="1"/>
              <a:t>richtig</a:t>
            </a:r>
            <a:r>
              <a:rPr lang="es-PE" i="1" dirty="0"/>
              <a:t> </a:t>
            </a:r>
            <a:r>
              <a:rPr lang="es-PE" i="1" dirty="0" err="1"/>
              <a:t>sein</a:t>
            </a:r>
            <a:r>
              <a:rPr lang="es-PE" i="1" dirty="0"/>
              <a:t>, </a:t>
            </a:r>
            <a:r>
              <a:rPr lang="es-PE" i="1" dirty="0" err="1"/>
              <a:t>taugt</a:t>
            </a:r>
            <a:r>
              <a:rPr lang="es-PE" i="1" dirty="0"/>
              <a:t> </a:t>
            </a:r>
            <a:r>
              <a:rPr lang="es-PE" i="1" dirty="0" err="1"/>
              <a:t>aber</a:t>
            </a:r>
            <a:r>
              <a:rPr lang="es-PE" i="1" dirty="0"/>
              <a:t> </a:t>
            </a:r>
            <a:r>
              <a:rPr lang="es-PE" i="1" dirty="0" err="1"/>
              <a:t>nicht</a:t>
            </a:r>
            <a:r>
              <a:rPr lang="es-PE" i="1" dirty="0"/>
              <a:t> </a:t>
            </a:r>
            <a:r>
              <a:rPr lang="es-PE" i="1" dirty="0" err="1"/>
              <a:t>für</a:t>
            </a:r>
            <a:r>
              <a:rPr lang="es-PE" i="1" dirty="0"/>
              <a:t> die Praxis)</a:t>
            </a:r>
          </a:p>
          <a:p>
            <a:pPr marL="0" indent="0">
              <a:buNone/>
            </a:pPr>
            <a:endParaRPr lang="es-PE" i="1" dirty="0"/>
          </a:p>
          <a:p>
            <a:pPr marL="0" indent="0">
              <a:buNone/>
            </a:pPr>
            <a:r>
              <a:rPr lang="de-DE" dirty="0"/>
              <a:t>Edición revisada: (1999) </a:t>
            </a:r>
            <a:r>
              <a:rPr lang="de-DE" dirty="0">
                <a:solidFill>
                  <a:srgbClr val="FF0000"/>
                </a:solidFill>
              </a:rPr>
              <a:t>Sobre el tópico: Esto puede ser correcto en teoría, pero no vale para la práctica</a:t>
            </a:r>
            <a:r>
              <a:rPr lang="de-DE" dirty="0"/>
              <a:t>. En: En defensa de la ilustración. Alba Ed. </a:t>
            </a:r>
          </a:p>
          <a:p>
            <a:pPr marL="0" indent="0">
              <a:buNone/>
            </a:pPr>
            <a:endParaRPr lang="es-PE" dirty="0"/>
          </a:p>
          <a:p>
            <a:pPr marL="0" indent="0">
              <a:buNone/>
            </a:pPr>
            <a:endParaRPr lang="de-DE" dirty="0"/>
          </a:p>
          <a:p>
            <a:pPr marL="0" indent="0">
              <a:buNone/>
            </a:pPr>
            <a:endParaRPr lang="de-DE" dirty="0"/>
          </a:p>
        </p:txBody>
      </p:sp>
      <p:sp>
        <p:nvSpPr>
          <p:cNvPr id="2" name="Content Placeholder 2">
            <a:extLst>
              <a:ext uri="{FF2B5EF4-FFF2-40B4-BE49-F238E27FC236}">
                <a16:creationId xmlns:a16="http://schemas.microsoft.com/office/drawing/2014/main" id="{4602EA9D-FC8B-F651-6A93-54AEE54D8FF5}"/>
              </a:ext>
            </a:extLst>
          </p:cNvPr>
          <p:cNvSpPr txBox="1">
            <a:spLocks/>
          </p:cNvSpPr>
          <p:nvPr/>
        </p:nvSpPr>
        <p:spPr>
          <a:xfrm>
            <a:off x="838200" y="2227811"/>
            <a:ext cx="10515600" cy="46301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de-DE" dirty="0"/>
              <a:t>“Hobbes es de la opinión opuesta. Según él (De Cive, cap. 7, </a:t>
            </a:r>
            <a:r>
              <a:rPr lang="es-PE" dirty="0"/>
              <a:t>§</a:t>
            </a:r>
            <a:r>
              <a:rPr lang="de-DE" dirty="0"/>
              <a:t>14), el jefe de Estado no está vinculado en modo alguno al pueblo mediante contrato, y no puede cometer injusticia con el ciudadano (del que puede disponer como quiera). Esta tesis sería completamente correcta si, por injusticia entendiera aquella lesión que concede al agraviado un derecho de coacción contra quien le ha tratado injustamente; pero así, en su generalidad, la tesis es espantosa.“ (1999, p. 276)</a:t>
            </a:r>
          </a:p>
          <a:p>
            <a:pPr marL="0" indent="0" algn="just">
              <a:buNone/>
            </a:pPr>
            <a:endParaRPr lang="de-DE" dirty="0"/>
          </a:p>
          <a:p>
            <a:pPr marL="0" indent="0" algn="just">
              <a:buNone/>
            </a:pPr>
            <a:endParaRPr lang="de-DE" dirty="0"/>
          </a:p>
          <a:p>
            <a:pPr marL="0" indent="0" algn="just">
              <a:buNone/>
            </a:pPr>
            <a:endParaRPr lang="de-DE" dirty="0"/>
          </a:p>
        </p:txBody>
      </p:sp>
    </p:spTree>
    <p:extLst>
      <p:ext uri="{BB962C8B-B14F-4D97-AF65-F5344CB8AC3E}">
        <p14:creationId xmlns:p14="http://schemas.microsoft.com/office/powerpoint/2010/main" val="42104404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17803E-1F36-B409-89D9-D3C757F7281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CEB985-D1B4-EA6F-1F52-1CED372FC21F}"/>
              </a:ext>
            </a:extLst>
          </p:cNvPr>
          <p:cNvSpPr>
            <a:spLocks noGrp="1"/>
          </p:cNvSpPr>
          <p:nvPr>
            <p:ph idx="1"/>
          </p:nvPr>
        </p:nvSpPr>
        <p:spPr>
          <a:xfrm>
            <a:off x="838200" y="1"/>
            <a:ext cx="10515600" cy="931024"/>
          </a:xfrm>
        </p:spPr>
        <p:txBody>
          <a:bodyPr>
            <a:normAutofit fontScale="77500" lnSpcReduction="20000"/>
          </a:bodyPr>
          <a:lstStyle/>
          <a:p>
            <a:pPr algn="just"/>
            <a:r>
              <a:rPr lang="en-US" dirty="0"/>
              <a:t>1795: </a:t>
            </a:r>
            <a:r>
              <a:rPr lang="en-US" i="1" dirty="0">
                <a:solidFill>
                  <a:srgbClr val="FF0000"/>
                </a:solidFill>
              </a:rPr>
              <a:t>Perpetual Peace: A Philosophical Sketch</a:t>
            </a:r>
            <a:r>
              <a:rPr lang="en-US" baseline="30000" dirty="0">
                <a:hlinkClick r:id="rId2"/>
              </a:rPr>
              <a:t>[272]</a:t>
            </a:r>
            <a:r>
              <a:rPr lang="en-US" dirty="0"/>
              <a:t> [</a:t>
            </a:r>
            <a:r>
              <a:rPr lang="en-US" b="1" dirty="0"/>
              <a:t>PP</a:t>
            </a:r>
            <a:r>
              <a:rPr lang="en-US" dirty="0"/>
              <a:t>] ("</a:t>
            </a:r>
            <a:r>
              <a:rPr lang="en-US" i="1" dirty="0"/>
              <a:t>Zum </a:t>
            </a:r>
            <a:r>
              <a:rPr lang="en-US" i="1" dirty="0" err="1"/>
              <a:t>ewigen</a:t>
            </a:r>
            <a:r>
              <a:rPr lang="en-US" i="1" dirty="0"/>
              <a:t> Frieden</a:t>
            </a:r>
            <a:r>
              <a:rPr lang="en-US" dirty="0"/>
              <a:t>")</a:t>
            </a:r>
          </a:p>
          <a:p>
            <a:pPr algn="just"/>
            <a:r>
              <a:rPr lang="de-DE" dirty="0"/>
              <a:t>Edición revisada: (1999) </a:t>
            </a:r>
            <a:r>
              <a:rPr lang="de-DE" dirty="0">
                <a:solidFill>
                  <a:srgbClr val="FF0000"/>
                </a:solidFill>
              </a:rPr>
              <a:t>Para la paz perpetua. Un esbozo filosófico</a:t>
            </a:r>
            <a:r>
              <a:rPr lang="de-DE" dirty="0"/>
              <a:t>. En: En defensa de la ilustración. Alba Ed. </a:t>
            </a:r>
          </a:p>
          <a:p>
            <a:pPr algn="just"/>
            <a:endParaRPr lang="en-US" dirty="0"/>
          </a:p>
          <a:p>
            <a:pPr algn="just"/>
            <a:endParaRPr lang="de-DE" dirty="0"/>
          </a:p>
        </p:txBody>
      </p:sp>
      <p:sp>
        <p:nvSpPr>
          <p:cNvPr id="2" name="Content Placeholder 2">
            <a:extLst>
              <a:ext uri="{FF2B5EF4-FFF2-40B4-BE49-F238E27FC236}">
                <a16:creationId xmlns:a16="http://schemas.microsoft.com/office/drawing/2014/main" id="{DBDFFC6C-2EA4-BCCF-75DA-C0F6EBB28AFE}"/>
              </a:ext>
            </a:extLst>
          </p:cNvPr>
          <p:cNvSpPr txBox="1">
            <a:spLocks/>
          </p:cNvSpPr>
          <p:nvPr/>
        </p:nvSpPr>
        <p:spPr>
          <a:xfrm>
            <a:off x="838200" y="1330036"/>
            <a:ext cx="10515600" cy="523701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MX" dirty="0"/>
              <a:t>Artículos definitivos</a:t>
            </a:r>
          </a:p>
          <a:p>
            <a:pPr marL="0" indent="0" algn="just">
              <a:buNone/>
            </a:pPr>
            <a:endParaRPr lang="de-DE" dirty="0"/>
          </a:p>
          <a:p>
            <a:pPr marL="0" indent="0" algn="just">
              <a:buNone/>
            </a:pPr>
            <a:r>
              <a:rPr lang="de-DE" dirty="0"/>
              <a:t>“1- La constitución civil de todo estado debe ser republicana.“ (1999, p. 315)</a:t>
            </a:r>
          </a:p>
          <a:p>
            <a:pPr marL="0" indent="0" algn="just">
              <a:buNone/>
            </a:pPr>
            <a:endParaRPr lang="de-DE" dirty="0"/>
          </a:p>
          <a:p>
            <a:pPr marL="0" indent="0" algn="just">
              <a:buNone/>
            </a:pPr>
            <a:r>
              <a:rPr lang="de-DE" dirty="0"/>
              <a:t>“La constitución republicana se establece, en primer lugar, según el principio de libertad de los miembros de una sociedad (como hombres); en segundo lugar, según principios de dependencia en que todos se hallan respecto a una sola legislación común (como súbditos); y en tercer lugar, según la ley de la igualdad de estos (como ciudadanos): es la única que procede de la idea de contrato originario, sobre la que deben fundarse todas las normas jurídicas de un pueblo. Esta constitución es, por tanto, en lo que se refiere al derecho, la que sirve de fundamento originario a todos los tipos de constitución civil. “ (1999, p. 315)</a:t>
            </a:r>
          </a:p>
          <a:p>
            <a:pPr marL="0" indent="0" algn="just">
              <a:buNone/>
            </a:pPr>
            <a:endParaRPr lang="de-DE" dirty="0"/>
          </a:p>
          <a:p>
            <a:pPr marL="0" indent="0" algn="just">
              <a:buNone/>
            </a:pPr>
            <a:endParaRPr lang="de-DE" dirty="0"/>
          </a:p>
          <a:p>
            <a:pPr marL="0" indent="0" algn="just">
              <a:buNone/>
            </a:pPr>
            <a:endParaRPr lang="de-DE" dirty="0"/>
          </a:p>
          <a:p>
            <a:pPr marL="0" indent="0" algn="just">
              <a:buNone/>
            </a:pPr>
            <a:endParaRPr lang="de-DE" dirty="0"/>
          </a:p>
          <a:p>
            <a:pPr marL="0" indent="0" algn="just">
              <a:buNone/>
            </a:pPr>
            <a:endParaRPr lang="de-DE" dirty="0"/>
          </a:p>
        </p:txBody>
      </p:sp>
    </p:spTree>
    <p:extLst>
      <p:ext uri="{BB962C8B-B14F-4D97-AF65-F5344CB8AC3E}">
        <p14:creationId xmlns:p14="http://schemas.microsoft.com/office/powerpoint/2010/main" val="21845968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6732104" y="6488668"/>
            <a:ext cx="5055705" cy="369332"/>
          </a:xfrm>
          <a:prstGeom prst="rect">
            <a:avLst/>
          </a:prstGeom>
        </p:spPr>
        <p:txBody>
          <a:bodyPr wrap="square">
            <a:spAutoFit/>
          </a:bodyPr>
          <a:lstStyle/>
          <a:p>
            <a:r>
              <a:rPr lang="es-PE" dirty="0"/>
              <a:t>Editorial Renacimiento. Espuela de Plata (2008)</a:t>
            </a:r>
          </a:p>
        </p:txBody>
      </p:sp>
      <p:pic>
        <p:nvPicPr>
          <p:cNvPr id="7" name="Imagen 6"/>
          <p:cNvPicPr>
            <a:picLocks noChangeAspect="1"/>
          </p:cNvPicPr>
          <p:nvPr/>
        </p:nvPicPr>
        <p:blipFill>
          <a:blip r:embed="rId2"/>
          <a:stretch>
            <a:fillRect/>
          </a:stretch>
        </p:blipFill>
        <p:spPr>
          <a:xfrm>
            <a:off x="6732104" y="0"/>
            <a:ext cx="4581525" cy="6517381"/>
          </a:xfrm>
          <a:prstGeom prst="rect">
            <a:avLst/>
          </a:prstGeom>
        </p:spPr>
      </p:pic>
      <p:pic>
        <p:nvPicPr>
          <p:cNvPr id="2" name="Imagen 1"/>
          <p:cNvPicPr>
            <a:picLocks noChangeAspect="1"/>
          </p:cNvPicPr>
          <p:nvPr/>
        </p:nvPicPr>
        <p:blipFill>
          <a:blip r:embed="rId3"/>
          <a:stretch>
            <a:fillRect/>
          </a:stretch>
        </p:blipFill>
        <p:spPr>
          <a:xfrm>
            <a:off x="953639" y="0"/>
            <a:ext cx="5778465" cy="6517381"/>
          </a:xfrm>
          <a:prstGeom prst="rect">
            <a:avLst/>
          </a:prstGeom>
        </p:spPr>
      </p:pic>
    </p:spTree>
    <p:extLst>
      <p:ext uri="{BB962C8B-B14F-4D97-AF65-F5344CB8AC3E}">
        <p14:creationId xmlns:p14="http://schemas.microsoft.com/office/powerpoint/2010/main" val="24939752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0"/>
            <a:ext cx="5174974" cy="6858000"/>
          </a:xfrm>
          <a:prstGeom prst="rect">
            <a:avLst/>
          </a:prstGeom>
        </p:spPr>
      </p:pic>
      <p:sp>
        <p:nvSpPr>
          <p:cNvPr id="3" name="Flecha derecha 2"/>
          <p:cNvSpPr/>
          <p:nvPr/>
        </p:nvSpPr>
        <p:spPr>
          <a:xfrm>
            <a:off x="5387009" y="3160643"/>
            <a:ext cx="993913" cy="636105"/>
          </a:xfrm>
          <a:prstGeom prst="rightArrow">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 name="CuadroTexto 3"/>
          <p:cNvSpPr txBox="1"/>
          <p:nvPr/>
        </p:nvSpPr>
        <p:spPr>
          <a:xfrm>
            <a:off x="7171508" y="2740031"/>
            <a:ext cx="4336869" cy="1477328"/>
          </a:xfrm>
          <a:prstGeom prst="rect">
            <a:avLst/>
          </a:prstGeom>
          <a:noFill/>
        </p:spPr>
        <p:txBody>
          <a:bodyPr wrap="square" rtlCol="0">
            <a:spAutoFit/>
          </a:bodyPr>
          <a:lstStyle/>
          <a:p>
            <a:r>
              <a:rPr lang="es-PE" dirty="0"/>
              <a:t>1 Teoría del derecho y la justicia</a:t>
            </a:r>
          </a:p>
          <a:p>
            <a:endParaRPr lang="es-PE" dirty="0"/>
          </a:p>
          <a:p>
            <a:endParaRPr lang="es-PE" dirty="0"/>
          </a:p>
          <a:p>
            <a:endParaRPr lang="es-PE" dirty="0"/>
          </a:p>
          <a:p>
            <a:r>
              <a:rPr lang="es-PE" dirty="0"/>
              <a:t>2 Teoría de la virtud</a:t>
            </a:r>
          </a:p>
        </p:txBody>
      </p:sp>
      <p:sp>
        <p:nvSpPr>
          <p:cNvPr id="6" name="CuadroTexto 5"/>
          <p:cNvSpPr txBox="1"/>
          <p:nvPr/>
        </p:nvSpPr>
        <p:spPr>
          <a:xfrm>
            <a:off x="6962503" y="561703"/>
            <a:ext cx="4362995" cy="369332"/>
          </a:xfrm>
          <a:prstGeom prst="rect">
            <a:avLst/>
          </a:prstGeom>
          <a:noFill/>
        </p:spPr>
        <p:txBody>
          <a:bodyPr wrap="square" rtlCol="0">
            <a:spAutoFit/>
          </a:bodyPr>
          <a:lstStyle/>
          <a:p>
            <a:r>
              <a:rPr lang="es-PE" dirty="0"/>
              <a:t>Principios metafísicos del derecho</a:t>
            </a:r>
          </a:p>
        </p:txBody>
      </p:sp>
      <p:sp>
        <p:nvSpPr>
          <p:cNvPr id="7" name="Flecha derecha 6"/>
          <p:cNvSpPr/>
          <p:nvPr/>
        </p:nvSpPr>
        <p:spPr>
          <a:xfrm rot="16200000">
            <a:off x="8073603" y="1517480"/>
            <a:ext cx="993913" cy="636105"/>
          </a:xfrm>
          <a:prstGeom prst="rightArrow">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 name="Rectángulo 7"/>
          <p:cNvSpPr/>
          <p:nvPr/>
        </p:nvSpPr>
        <p:spPr>
          <a:xfrm>
            <a:off x="7067006" y="2638697"/>
            <a:ext cx="3513908" cy="62701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9362733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1825625"/>
            <a:ext cx="2057400" cy="4351338"/>
          </a:xfrm>
        </p:spPr>
        <p:txBody>
          <a:bodyPr/>
          <a:lstStyle/>
          <a:p>
            <a:pPr marL="0" indent="0">
              <a:buNone/>
            </a:pPr>
            <a:r>
              <a:rPr lang="es-PE" dirty="0">
                <a:solidFill>
                  <a:srgbClr val="FF0000"/>
                </a:solidFill>
              </a:rPr>
              <a:t>Moral</a:t>
            </a:r>
          </a:p>
          <a:p>
            <a:pPr marL="0" indent="0">
              <a:buNone/>
            </a:pPr>
            <a:endParaRPr lang="es-PE" dirty="0"/>
          </a:p>
          <a:p>
            <a:pPr marL="0" indent="0">
              <a:buNone/>
            </a:pPr>
            <a:endParaRPr lang="es-PE" dirty="0"/>
          </a:p>
          <a:p>
            <a:pPr marL="0" indent="0">
              <a:buNone/>
            </a:pPr>
            <a:endParaRPr lang="es-PE" dirty="0"/>
          </a:p>
          <a:p>
            <a:pPr marL="0" indent="0">
              <a:buNone/>
            </a:pPr>
            <a:r>
              <a:rPr lang="es-PE" dirty="0"/>
              <a:t>Derecho</a:t>
            </a:r>
          </a:p>
        </p:txBody>
      </p:sp>
      <p:sp>
        <p:nvSpPr>
          <p:cNvPr id="4" name="CuadroTexto 3"/>
          <p:cNvSpPr txBox="1"/>
          <p:nvPr/>
        </p:nvSpPr>
        <p:spPr>
          <a:xfrm>
            <a:off x="10866946" y="2973314"/>
            <a:ext cx="1325054" cy="461665"/>
          </a:xfrm>
          <a:prstGeom prst="rect">
            <a:avLst/>
          </a:prstGeom>
          <a:noFill/>
        </p:spPr>
        <p:txBody>
          <a:bodyPr wrap="square" rtlCol="0">
            <a:spAutoFit/>
          </a:bodyPr>
          <a:lstStyle/>
          <a:p>
            <a:r>
              <a:rPr lang="es-PE" sz="2400" dirty="0"/>
              <a:t>Libertad</a:t>
            </a:r>
            <a:endParaRPr lang="es-PE" sz="2000" dirty="0"/>
          </a:p>
        </p:txBody>
      </p:sp>
      <p:sp>
        <p:nvSpPr>
          <p:cNvPr id="5" name="CuadroTexto 4"/>
          <p:cNvSpPr txBox="1"/>
          <p:nvPr/>
        </p:nvSpPr>
        <p:spPr>
          <a:xfrm>
            <a:off x="8330645" y="2937367"/>
            <a:ext cx="2095500" cy="369332"/>
          </a:xfrm>
          <a:prstGeom prst="rect">
            <a:avLst/>
          </a:prstGeom>
          <a:noFill/>
        </p:spPr>
        <p:txBody>
          <a:bodyPr wrap="square" rtlCol="0">
            <a:spAutoFit/>
          </a:bodyPr>
          <a:lstStyle/>
          <a:p>
            <a:r>
              <a:rPr lang="es-PE" dirty="0">
                <a:solidFill>
                  <a:srgbClr val="FF0000"/>
                </a:solidFill>
              </a:rPr>
              <a:t>Sentido</a:t>
            </a:r>
            <a:r>
              <a:rPr lang="es-PE" dirty="0"/>
              <a:t> </a:t>
            </a:r>
            <a:r>
              <a:rPr lang="es-PE" dirty="0">
                <a:solidFill>
                  <a:srgbClr val="FF0000"/>
                </a:solidFill>
              </a:rPr>
              <a:t>del Deber</a:t>
            </a:r>
          </a:p>
        </p:txBody>
      </p:sp>
      <p:sp>
        <p:nvSpPr>
          <p:cNvPr id="6" name="CuadroTexto 5"/>
          <p:cNvSpPr txBox="1"/>
          <p:nvPr/>
        </p:nvSpPr>
        <p:spPr>
          <a:xfrm>
            <a:off x="2895600" y="1194316"/>
            <a:ext cx="2590800" cy="369332"/>
          </a:xfrm>
          <a:prstGeom prst="rect">
            <a:avLst/>
          </a:prstGeom>
          <a:noFill/>
        </p:spPr>
        <p:txBody>
          <a:bodyPr wrap="square" rtlCol="0">
            <a:spAutoFit/>
          </a:bodyPr>
          <a:lstStyle/>
          <a:p>
            <a:r>
              <a:rPr lang="es-PE" dirty="0">
                <a:solidFill>
                  <a:srgbClr val="FF0000"/>
                </a:solidFill>
              </a:rPr>
              <a:t>Autonomía</a:t>
            </a:r>
          </a:p>
        </p:txBody>
      </p:sp>
      <p:sp>
        <p:nvSpPr>
          <p:cNvPr id="7" name="CuadroTexto 6"/>
          <p:cNvSpPr txBox="1"/>
          <p:nvPr/>
        </p:nvSpPr>
        <p:spPr>
          <a:xfrm>
            <a:off x="2724150" y="4877594"/>
            <a:ext cx="2590800" cy="369332"/>
          </a:xfrm>
          <a:prstGeom prst="rect">
            <a:avLst/>
          </a:prstGeom>
          <a:noFill/>
        </p:spPr>
        <p:txBody>
          <a:bodyPr wrap="square" rtlCol="0">
            <a:spAutoFit/>
          </a:bodyPr>
          <a:lstStyle/>
          <a:p>
            <a:r>
              <a:rPr lang="es-PE" dirty="0">
                <a:solidFill>
                  <a:schemeClr val="accent6"/>
                </a:solidFill>
              </a:rPr>
              <a:t>Heteronomía</a:t>
            </a:r>
          </a:p>
        </p:txBody>
      </p:sp>
      <p:sp>
        <p:nvSpPr>
          <p:cNvPr id="8" name="CuadroTexto 7"/>
          <p:cNvSpPr txBox="1"/>
          <p:nvPr/>
        </p:nvSpPr>
        <p:spPr>
          <a:xfrm>
            <a:off x="5810250" y="1879322"/>
            <a:ext cx="3105150" cy="369332"/>
          </a:xfrm>
          <a:prstGeom prst="rect">
            <a:avLst/>
          </a:prstGeom>
          <a:noFill/>
        </p:spPr>
        <p:txBody>
          <a:bodyPr wrap="square" rtlCol="0">
            <a:spAutoFit/>
          </a:bodyPr>
          <a:lstStyle/>
          <a:p>
            <a:r>
              <a:rPr lang="es-PE" dirty="0">
                <a:solidFill>
                  <a:srgbClr val="FF0000"/>
                </a:solidFill>
              </a:rPr>
              <a:t>Imperativo Categórico</a:t>
            </a:r>
          </a:p>
        </p:txBody>
      </p:sp>
      <p:sp>
        <p:nvSpPr>
          <p:cNvPr id="9" name="CuadroTexto 8"/>
          <p:cNvSpPr txBox="1"/>
          <p:nvPr/>
        </p:nvSpPr>
        <p:spPr>
          <a:xfrm>
            <a:off x="5600700" y="4267994"/>
            <a:ext cx="3105150" cy="369332"/>
          </a:xfrm>
          <a:prstGeom prst="rect">
            <a:avLst/>
          </a:prstGeom>
          <a:noFill/>
        </p:spPr>
        <p:txBody>
          <a:bodyPr wrap="square" rtlCol="0">
            <a:spAutoFit/>
          </a:bodyPr>
          <a:lstStyle/>
          <a:p>
            <a:r>
              <a:rPr lang="es-PE" dirty="0">
                <a:solidFill>
                  <a:schemeClr val="accent6"/>
                </a:solidFill>
              </a:rPr>
              <a:t>Imperativos Civiles (Leyes)</a:t>
            </a:r>
          </a:p>
        </p:txBody>
      </p:sp>
      <p:sp>
        <p:nvSpPr>
          <p:cNvPr id="11" name="Rectángulo 10"/>
          <p:cNvSpPr/>
          <p:nvPr/>
        </p:nvSpPr>
        <p:spPr>
          <a:xfrm>
            <a:off x="609600" y="1563648"/>
            <a:ext cx="1562100" cy="9890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12" name="Rectángulo 11"/>
          <p:cNvSpPr/>
          <p:nvPr/>
        </p:nvSpPr>
        <p:spPr>
          <a:xfrm>
            <a:off x="609600" y="3648274"/>
            <a:ext cx="1885950" cy="989052"/>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15" name="Flecha derecha 14"/>
          <p:cNvSpPr/>
          <p:nvPr/>
        </p:nvSpPr>
        <p:spPr>
          <a:xfrm rot="18961679">
            <a:off x="2881853" y="1906639"/>
            <a:ext cx="609600" cy="151646"/>
          </a:xfrm>
          <a:prstGeom prst="rightArrow">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16" name="Flecha derecha 15"/>
          <p:cNvSpPr/>
          <p:nvPr/>
        </p:nvSpPr>
        <p:spPr>
          <a:xfrm rot="1260029">
            <a:off x="4850822" y="1522827"/>
            <a:ext cx="609600" cy="151646"/>
          </a:xfrm>
          <a:prstGeom prst="rightArrow">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17" name="Flecha derecha 16"/>
          <p:cNvSpPr/>
          <p:nvPr/>
        </p:nvSpPr>
        <p:spPr>
          <a:xfrm rot="2079779">
            <a:off x="7930102" y="2476876"/>
            <a:ext cx="609600" cy="151646"/>
          </a:xfrm>
          <a:prstGeom prst="rightArrow">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18" name="Flecha derecha 17"/>
          <p:cNvSpPr/>
          <p:nvPr/>
        </p:nvSpPr>
        <p:spPr>
          <a:xfrm>
            <a:off x="10543096" y="3122033"/>
            <a:ext cx="233902" cy="115999"/>
          </a:xfrm>
          <a:prstGeom prst="rightArrow">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19" name="Flecha derecha 18"/>
          <p:cNvSpPr/>
          <p:nvPr/>
        </p:nvSpPr>
        <p:spPr>
          <a:xfrm rot="2627149">
            <a:off x="2887665" y="4192172"/>
            <a:ext cx="609600" cy="151646"/>
          </a:xfrm>
          <a:prstGeom prst="rightArrow">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20" name="Flecha derecha 19"/>
          <p:cNvSpPr/>
          <p:nvPr/>
        </p:nvSpPr>
        <p:spPr>
          <a:xfrm rot="20429544">
            <a:off x="4751904" y="4813185"/>
            <a:ext cx="609600" cy="151646"/>
          </a:xfrm>
          <a:prstGeom prst="rightArrow">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21" name="Flecha derecha 20"/>
          <p:cNvSpPr/>
          <p:nvPr/>
        </p:nvSpPr>
        <p:spPr>
          <a:xfrm rot="19354284">
            <a:off x="8322472" y="3953817"/>
            <a:ext cx="609600" cy="151646"/>
          </a:xfrm>
          <a:prstGeom prst="rightArrow">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22" name="Flecha derecha 21"/>
          <p:cNvSpPr/>
          <p:nvPr/>
        </p:nvSpPr>
        <p:spPr>
          <a:xfrm>
            <a:off x="10543096" y="3226007"/>
            <a:ext cx="233902" cy="115999"/>
          </a:xfrm>
          <a:prstGeom prst="rightArrow">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23" name="CuadroTexto 22"/>
          <p:cNvSpPr txBox="1"/>
          <p:nvPr/>
        </p:nvSpPr>
        <p:spPr>
          <a:xfrm>
            <a:off x="8330644" y="3204147"/>
            <a:ext cx="2305051" cy="369332"/>
          </a:xfrm>
          <a:prstGeom prst="rect">
            <a:avLst/>
          </a:prstGeom>
          <a:noFill/>
        </p:spPr>
        <p:txBody>
          <a:bodyPr wrap="square" rtlCol="0">
            <a:spAutoFit/>
          </a:bodyPr>
          <a:lstStyle/>
          <a:p>
            <a:r>
              <a:rPr lang="es-PE" dirty="0">
                <a:solidFill>
                  <a:schemeClr val="accent6"/>
                </a:solidFill>
              </a:rPr>
              <a:t>Sentido Civil/Jurídico</a:t>
            </a:r>
          </a:p>
        </p:txBody>
      </p:sp>
      <p:pic>
        <p:nvPicPr>
          <p:cNvPr id="24" name="Imagen 23"/>
          <p:cNvPicPr>
            <a:picLocks noChangeAspect="1"/>
          </p:cNvPicPr>
          <p:nvPr/>
        </p:nvPicPr>
        <p:blipFill>
          <a:blip r:embed="rId2"/>
          <a:stretch>
            <a:fillRect/>
          </a:stretch>
        </p:blipFill>
        <p:spPr>
          <a:xfrm>
            <a:off x="0" y="5562600"/>
            <a:ext cx="12192000" cy="1320842"/>
          </a:xfrm>
          <a:prstGeom prst="rect">
            <a:avLst/>
          </a:prstGeom>
        </p:spPr>
      </p:pic>
      <p:pic>
        <p:nvPicPr>
          <p:cNvPr id="25" name="Imagen 24"/>
          <p:cNvPicPr>
            <a:picLocks noChangeAspect="1"/>
          </p:cNvPicPr>
          <p:nvPr/>
        </p:nvPicPr>
        <p:blipFill>
          <a:blip r:embed="rId3">
            <a:extLst>
              <a:ext uri="{BEBA8EAE-BF5A-486C-A8C5-ECC9F3942E4B}">
                <a14:imgProps xmlns:a14="http://schemas.microsoft.com/office/drawing/2010/main">
                  <a14:imgLayer r:embed="rId4">
                    <a14:imgEffect>
                      <a14:colorTemperature colorTemp="6260"/>
                    </a14:imgEffect>
                    <a14:imgEffect>
                      <a14:saturation sat="40000"/>
                    </a14:imgEffect>
                  </a14:imgLayer>
                </a14:imgProps>
              </a:ext>
            </a:extLst>
          </a:blip>
          <a:stretch>
            <a:fillRect/>
          </a:stretch>
        </p:blipFill>
        <p:spPr>
          <a:xfrm>
            <a:off x="0" y="-14632"/>
            <a:ext cx="12191999" cy="1192906"/>
          </a:xfrm>
          <a:prstGeom prst="rect">
            <a:avLst/>
          </a:prstGeom>
        </p:spPr>
      </p:pic>
      <p:sp>
        <p:nvSpPr>
          <p:cNvPr id="26" name="CuadroTexto 25"/>
          <p:cNvSpPr txBox="1"/>
          <p:nvPr/>
        </p:nvSpPr>
        <p:spPr>
          <a:xfrm>
            <a:off x="6005189" y="1148179"/>
            <a:ext cx="2590800" cy="646331"/>
          </a:xfrm>
          <a:prstGeom prst="rect">
            <a:avLst/>
          </a:prstGeom>
          <a:noFill/>
        </p:spPr>
        <p:txBody>
          <a:bodyPr wrap="square" rtlCol="0">
            <a:spAutoFit/>
          </a:bodyPr>
          <a:lstStyle/>
          <a:p>
            <a:r>
              <a:rPr lang="es-PE" dirty="0">
                <a:solidFill>
                  <a:srgbClr val="FF0000"/>
                </a:solidFill>
              </a:rPr>
              <a:t>Teoría General de Deberes internos</a:t>
            </a:r>
          </a:p>
        </p:txBody>
      </p:sp>
      <p:sp>
        <p:nvSpPr>
          <p:cNvPr id="27" name="CuadroTexto 26"/>
          <p:cNvSpPr txBox="1"/>
          <p:nvPr/>
        </p:nvSpPr>
        <p:spPr>
          <a:xfrm>
            <a:off x="5912931" y="3503700"/>
            <a:ext cx="2590800" cy="646331"/>
          </a:xfrm>
          <a:prstGeom prst="rect">
            <a:avLst/>
          </a:prstGeom>
          <a:noFill/>
        </p:spPr>
        <p:txBody>
          <a:bodyPr wrap="square" rtlCol="0">
            <a:spAutoFit/>
          </a:bodyPr>
          <a:lstStyle/>
          <a:p>
            <a:r>
              <a:rPr lang="es-PE" dirty="0">
                <a:solidFill>
                  <a:schemeClr val="accent6"/>
                </a:solidFill>
              </a:rPr>
              <a:t>Teoría General de Deberes Externos</a:t>
            </a:r>
          </a:p>
        </p:txBody>
      </p:sp>
      <p:sp>
        <p:nvSpPr>
          <p:cNvPr id="2" name="Rectángulo 1"/>
          <p:cNvSpPr/>
          <p:nvPr/>
        </p:nvSpPr>
        <p:spPr>
          <a:xfrm>
            <a:off x="407034" y="2868373"/>
            <a:ext cx="5166286" cy="369332"/>
          </a:xfrm>
          <a:prstGeom prst="rect">
            <a:avLst/>
          </a:prstGeom>
        </p:spPr>
        <p:txBody>
          <a:bodyPr wrap="none">
            <a:spAutoFit/>
          </a:bodyPr>
          <a:lstStyle/>
          <a:p>
            <a:r>
              <a:rPr lang="es-PE" dirty="0"/>
              <a:t>“Concordancia” entre actos </a:t>
            </a:r>
            <a:r>
              <a:rPr lang="es-PE" dirty="0">
                <a:solidFill>
                  <a:srgbClr val="00B050"/>
                </a:solidFill>
              </a:rPr>
              <a:t>jurídicos</a:t>
            </a:r>
            <a:r>
              <a:rPr lang="es-PE" dirty="0"/>
              <a:t> y actos </a:t>
            </a:r>
            <a:r>
              <a:rPr lang="es-PE" dirty="0">
                <a:solidFill>
                  <a:srgbClr val="FF0000"/>
                </a:solidFill>
              </a:rPr>
              <a:t>morales</a:t>
            </a:r>
            <a:r>
              <a:rPr lang="es-PE" dirty="0"/>
              <a:t>.</a:t>
            </a:r>
          </a:p>
        </p:txBody>
      </p:sp>
    </p:spTree>
    <p:extLst>
      <p:ext uri="{BB962C8B-B14F-4D97-AF65-F5344CB8AC3E}">
        <p14:creationId xmlns:p14="http://schemas.microsoft.com/office/powerpoint/2010/main" val="19943840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438150" y="1199127"/>
            <a:ext cx="11296650" cy="5140831"/>
          </a:xfrm>
          <a:prstGeom prst="rect">
            <a:avLst/>
          </a:prstGeom>
        </p:spPr>
        <p:txBody>
          <a:bodyPr wrap="square">
            <a:spAutoFit/>
          </a:bodyPr>
          <a:lstStyle/>
          <a:p>
            <a:pPr marL="449580" algn="just">
              <a:lnSpc>
                <a:spcPct val="107000"/>
              </a:lnSpc>
              <a:spcAft>
                <a:spcPts val="800"/>
              </a:spcAft>
            </a:pPr>
            <a:r>
              <a:rPr lang="es-PE" sz="2800" dirty="0">
                <a:solidFill>
                  <a:srgbClr val="70AD47"/>
                </a:solidFill>
                <a:latin typeface="Times New Roman" panose="02020603050405020304" pitchFamily="18" charset="0"/>
                <a:ea typeface="Calibri" panose="020F0502020204030204" pitchFamily="34" charset="0"/>
                <a:cs typeface="Times New Roman" panose="02020603050405020304" pitchFamily="18" charset="0"/>
              </a:rPr>
              <a:t>El conjunto de las leyes que exigen una promulgación general para producir un estado jurídico constituye el </a:t>
            </a:r>
            <a:r>
              <a:rPr lang="es-PE" sz="28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derecho público</a:t>
            </a:r>
            <a:r>
              <a:rPr lang="es-PE" sz="2800" dirty="0">
                <a:solidFill>
                  <a:srgbClr val="70AD47"/>
                </a:solidFill>
                <a:latin typeface="Times New Roman" panose="02020603050405020304" pitchFamily="18" charset="0"/>
                <a:ea typeface="Calibri" panose="020F0502020204030204" pitchFamily="34" charset="0"/>
                <a:cs typeface="Times New Roman" panose="02020603050405020304" pitchFamily="18" charset="0"/>
              </a:rPr>
              <a:t>. El derecho público es, pues, un </a:t>
            </a:r>
            <a:r>
              <a:rPr lang="es-PE" sz="28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sistema de leyes </a:t>
            </a:r>
            <a:r>
              <a:rPr lang="es-PE" sz="2800" dirty="0">
                <a:solidFill>
                  <a:srgbClr val="70AD47"/>
                </a:solidFill>
                <a:latin typeface="Times New Roman" panose="02020603050405020304" pitchFamily="18" charset="0"/>
                <a:ea typeface="Calibri" panose="020F0502020204030204" pitchFamily="34" charset="0"/>
                <a:cs typeface="Times New Roman" panose="02020603050405020304" pitchFamily="18" charset="0"/>
              </a:rPr>
              <a:t>para un pueblo, es decir, para una multitud de hombres, o para una multitud de pueblos que, constituidos de tal manera que ejercen los unos sobre los otros una mutua influencia, tienen necesidad de un estado jurídico que los reúna </a:t>
            </a:r>
            <a:r>
              <a:rPr lang="es-PE" sz="28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bajo una voluntad única</a:t>
            </a:r>
            <a:r>
              <a:rPr lang="es-PE" sz="2800" dirty="0">
                <a:solidFill>
                  <a:srgbClr val="70AD47"/>
                </a:solidFill>
                <a:latin typeface="Times New Roman" panose="02020603050405020304" pitchFamily="18" charset="0"/>
                <a:ea typeface="Calibri" panose="020F0502020204030204" pitchFamily="34" charset="0"/>
                <a:cs typeface="Times New Roman" panose="02020603050405020304" pitchFamily="18" charset="0"/>
              </a:rPr>
              <a:t>, esto es, de una </a:t>
            </a:r>
            <a:r>
              <a:rPr lang="es-PE" sz="28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constitución</a:t>
            </a:r>
            <a:r>
              <a:rPr lang="es-PE" sz="2800" dirty="0">
                <a:solidFill>
                  <a:srgbClr val="70AD47"/>
                </a:solidFill>
                <a:latin typeface="Times New Roman" panose="02020603050405020304" pitchFamily="18" charset="0"/>
                <a:ea typeface="Calibri" panose="020F0502020204030204" pitchFamily="34" charset="0"/>
                <a:cs typeface="Times New Roman" panose="02020603050405020304" pitchFamily="18" charset="0"/>
              </a:rPr>
              <a:t> a fin de ser partícipes en el derecho. Este </a:t>
            </a:r>
            <a:r>
              <a:rPr lang="es-PE" sz="28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estado de relación </a:t>
            </a:r>
            <a:r>
              <a:rPr lang="es-PE" sz="2800" dirty="0">
                <a:solidFill>
                  <a:srgbClr val="70AD47"/>
                </a:solidFill>
                <a:latin typeface="Times New Roman" panose="02020603050405020304" pitchFamily="18" charset="0"/>
                <a:ea typeface="Calibri" panose="020F0502020204030204" pitchFamily="34" charset="0"/>
                <a:cs typeface="Times New Roman" panose="02020603050405020304" pitchFamily="18" charset="0"/>
              </a:rPr>
              <a:t>mutua de los participantes reunidos en un pueblo, </a:t>
            </a:r>
            <a:r>
              <a:rPr lang="es-PE" sz="28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se llama el estado civil</a:t>
            </a:r>
            <a:r>
              <a:rPr lang="es-PE" sz="2800" dirty="0">
                <a:solidFill>
                  <a:srgbClr val="70AD47"/>
                </a:solidFill>
                <a:latin typeface="Times New Roman" panose="02020603050405020304" pitchFamily="18" charset="0"/>
                <a:ea typeface="Calibri" panose="020F0502020204030204" pitchFamily="34" charset="0"/>
                <a:cs typeface="Times New Roman" panose="02020603050405020304" pitchFamily="18" charset="0"/>
              </a:rPr>
              <a:t>. (…) Unidos los ciudadanos por el </a:t>
            </a:r>
            <a:r>
              <a:rPr lang="es-PE" sz="28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interés común </a:t>
            </a:r>
            <a:r>
              <a:rPr lang="es-PE" sz="2800" dirty="0">
                <a:solidFill>
                  <a:srgbClr val="70AD47"/>
                </a:solidFill>
                <a:latin typeface="Times New Roman" panose="02020603050405020304" pitchFamily="18" charset="0"/>
                <a:ea typeface="Calibri" panose="020F0502020204030204" pitchFamily="34" charset="0"/>
                <a:cs typeface="Times New Roman" panose="02020603050405020304" pitchFamily="18" charset="0"/>
              </a:rPr>
              <a:t>de mantenerse en el </a:t>
            </a:r>
            <a:r>
              <a:rPr lang="es-PE" sz="28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estado jurídico</a:t>
            </a:r>
            <a:r>
              <a:rPr lang="es-PE" sz="2800" dirty="0">
                <a:solidFill>
                  <a:srgbClr val="70AD47"/>
                </a:solidFill>
                <a:latin typeface="Times New Roman" panose="02020603050405020304" pitchFamily="18" charset="0"/>
                <a:ea typeface="Calibri" panose="020F0502020204030204" pitchFamily="34" charset="0"/>
                <a:cs typeface="Times New Roman" panose="02020603050405020304" pitchFamily="18" charset="0"/>
              </a:rPr>
              <a:t>, se llama en un sentido más extenso </a:t>
            </a:r>
            <a:r>
              <a:rPr lang="es-PE" sz="2800" i="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cosa pública</a:t>
            </a:r>
            <a:r>
              <a:rPr lang="es-PE" sz="2800" dirty="0">
                <a:solidFill>
                  <a:srgbClr val="70AD47"/>
                </a:solidFill>
                <a:latin typeface="Times New Roman" panose="02020603050405020304" pitchFamily="18" charset="0"/>
                <a:ea typeface="Calibri" panose="020F0502020204030204" pitchFamily="34" charset="0"/>
                <a:cs typeface="Times New Roman" panose="02020603050405020304" pitchFamily="18" charset="0"/>
              </a:rPr>
              <a:t> (</a:t>
            </a:r>
            <a:r>
              <a:rPr lang="es-PE" sz="2800" i="1" dirty="0">
                <a:solidFill>
                  <a:srgbClr val="70AD47"/>
                </a:solidFill>
                <a:latin typeface="Times New Roman" panose="02020603050405020304" pitchFamily="18" charset="0"/>
                <a:ea typeface="Calibri" panose="020F0502020204030204" pitchFamily="34" charset="0"/>
                <a:cs typeface="Times New Roman" panose="02020603050405020304" pitchFamily="18" charset="0"/>
              </a:rPr>
              <a:t>res pública</a:t>
            </a:r>
            <a:r>
              <a:rPr lang="es-PE" sz="2800" dirty="0">
                <a:solidFill>
                  <a:srgbClr val="70AD47"/>
                </a:solidFill>
                <a:latin typeface="Times New Roman" panose="02020603050405020304" pitchFamily="18" charset="0"/>
                <a:ea typeface="Calibri" panose="020F0502020204030204" pitchFamily="34" charset="0"/>
                <a:cs typeface="Times New Roman" panose="02020603050405020304" pitchFamily="18" charset="0"/>
              </a:rPr>
              <a:t>). (2008, p. 163)</a:t>
            </a:r>
            <a:endParaRPr lang="es-PE" sz="3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n 4"/>
          <p:cNvPicPr>
            <a:picLocks noChangeAspect="1"/>
          </p:cNvPicPr>
          <p:nvPr/>
        </p:nvPicPr>
        <p:blipFill>
          <a:blip r:embed="rId2"/>
          <a:stretch>
            <a:fillRect/>
          </a:stretch>
        </p:blipFill>
        <p:spPr>
          <a:xfrm>
            <a:off x="4428253" y="0"/>
            <a:ext cx="3316444" cy="1199127"/>
          </a:xfrm>
          <a:prstGeom prst="rect">
            <a:avLst/>
          </a:prstGeom>
        </p:spPr>
      </p:pic>
    </p:spTree>
    <p:extLst>
      <p:ext uri="{BB962C8B-B14F-4D97-AF65-F5344CB8AC3E}">
        <p14:creationId xmlns:p14="http://schemas.microsoft.com/office/powerpoint/2010/main" val="22744334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0" y="-397564"/>
            <a:ext cx="12192000" cy="1769164"/>
          </a:xfrm>
        </p:spPr>
        <p:txBody>
          <a:bodyPr>
            <a:normAutofit/>
          </a:bodyPr>
          <a:lstStyle/>
          <a:p>
            <a:pPr marL="0" indent="0">
              <a:buNone/>
            </a:pPr>
            <a:endParaRPr lang="es-PE" dirty="0"/>
          </a:p>
          <a:p>
            <a:pPr marL="0" indent="0" algn="ctr">
              <a:buNone/>
            </a:pPr>
            <a:r>
              <a:rPr lang="es-PE" sz="2400" dirty="0"/>
              <a:t>“</a:t>
            </a:r>
            <a:r>
              <a:rPr lang="es-PE" sz="2400" dirty="0">
                <a:solidFill>
                  <a:srgbClr val="FF0000"/>
                </a:solidFill>
              </a:rPr>
              <a:t>Paz</a:t>
            </a:r>
            <a:r>
              <a:rPr lang="es-PE" sz="2400" dirty="0"/>
              <a:t>, </a:t>
            </a:r>
            <a:r>
              <a:rPr lang="es-PE" sz="2400" dirty="0">
                <a:solidFill>
                  <a:srgbClr val="FF0000"/>
                </a:solidFill>
              </a:rPr>
              <a:t>libertad</a:t>
            </a:r>
            <a:r>
              <a:rPr lang="es-PE" sz="2400" dirty="0"/>
              <a:t> y </a:t>
            </a:r>
            <a:r>
              <a:rPr lang="es-PE" sz="2400" dirty="0">
                <a:solidFill>
                  <a:srgbClr val="FF0000"/>
                </a:solidFill>
              </a:rPr>
              <a:t>rechazo</a:t>
            </a:r>
            <a:r>
              <a:rPr lang="es-PE" sz="2400" dirty="0"/>
              <a:t> a la </a:t>
            </a:r>
            <a:r>
              <a:rPr lang="es-PE" sz="2400" dirty="0">
                <a:solidFill>
                  <a:srgbClr val="FF0000"/>
                </a:solidFill>
              </a:rPr>
              <a:t>tiranía</a:t>
            </a:r>
            <a:r>
              <a:rPr lang="es-PE" sz="2400" dirty="0"/>
              <a:t> atraviesan el pensamiento </a:t>
            </a:r>
            <a:r>
              <a:rPr lang="es-PE" sz="2400" dirty="0">
                <a:solidFill>
                  <a:srgbClr val="FF0000"/>
                </a:solidFill>
              </a:rPr>
              <a:t>político</a:t>
            </a:r>
            <a:r>
              <a:rPr lang="es-PE" sz="2400" dirty="0"/>
              <a:t> de Immanuel </a:t>
            </a:r>
            <a:r>
              <a:rPr lang="es-PE" sz="2400" dirty="0">
                <a:solidFill>
                  <a:srgbClr val="FF0000"/>
                </a:solidFill>
              </a:rPr>
              <a:t>Kant</a:t>
            </a:r>
            <a:r>
              <a:rPr lang="es-PE" sz="2400" dirty="0"/>
              <a:t>” </a:t>
            </a:r>
          </a:p>
          <a:p>
            <a:pPr marL="0" indent="0" algn="ctr">
              <a:buNone/>
            </a:pPr>
            <a:r>
              <a:rPr lang="es-PE" sz="1800" dirty="0"/>
              <a:t>(Alessandro Caviglia, </a:t>
            </a:r>
            <a:r>
              <a:rPr lang="es-PE" sz="1800" i="1" dirty="0"/>
              <a:t>Soberanía de la voluntad unificada del pueblo sobre el gobierno en la filosofía política de Kant</a:t>
            </a:r>
            <a:r>
              <a:rPr lang="es-PE" sz="1800" dirty="0"/>
              <a:t> 2005, I)</a:t>
            </a:r>
          </a:p>
          <a:p>
            <a:pPr marL="0" indent="0" algn="ctr">
              <a:buNone/>
            </a:pPr>
            <a:endParaRPr lang="es-PE" sz="2400" dirty="0"/>
          </a:p>
          <a:p>
            <a:pPr marL="0" indent="0">
              <a:buNone/>
            </a:pPr>
            <a:endParaRPr lang="es-PE" dirty="0"/>
          </a:p>
          <a:p>
            <a:pPr marL="0" indent="0">
              <a:buNone/>
            </a:pPr>
            <a:endParaRPr lang="es-PE" dirty="0"/>
          </a:p>
          <a:p>
            <a:pPr marL="0" indent="0">
              <a:buNone/>
            </a:pPr>
            <a:endParaRPr lang="es-PE" dirty="0"/>
          </a:p>
          <a:p>
            <a:pPr marL="0" indent="0">
              <a:buNone/>
            </a:pPr>
            <a:endParaRPr lang="es-PE" dirty="0"/>
          </a:p>
          <a:p>
            <a:pPr marL="0" indent="0">
              <a:buNone/>
            </a:pPr>
            <a:endParaRPr lang="es-PE" dirty="0"/>
          </a:p>
          <a:p>
            <a:pPr marL="0" indent="0">
              <a:buNone/>
            </a:pPr>
            <a:endParaRPr lang="es-PE" dirty="0"/>
          </a:p>
          <a:p>
            <a:pPr marL="0" indent="0">
              <a:buNone/>
            </a:pPr>
            <a:endParaRPr lang="es-PE" dirty="0"/>
          </a:p>
          <a:p>
            <a:pPr marL="0" indent="0">
              <a:buNone/>
            </a:pPr>
            <a:endParaRPr lang="es-PE" dirty="0"/>
          </a:p>
          <a:p>
            <a:pPr marL="0" indent="0">
              <a:buNone/>
            </a:pPr>
            <a:endParaRPr lang="es-PE" dirty="0"/>
          </a:p>
          <a:p>
            <a:pPr marL="0" indent="0" algn="ctr">
              <a:buNone/>
            </a:pPr>
            <a:endParaRPr lang="es-PE" sz="1800" dirty="0"/>
          </a:p>
          <a:p>
            <a:endParaRPr lang="es-PE" dirty="0"/>
          </a:p>
        </p:txBody>
      </p:sp>
      <p:pic>
        <p:nvPicPr>
          <p:cNvPr id="4" name="Imagen 3"/>
          <p:cNvPicPr>
            <a:picLocks noChangeAspect="1"/>
          </p:cNvPicPr>
          <p:nvPr/>
        </p:nvPicPr>
        <p:blipFill>
          <a:blip r:embed="rId2"/>
          <a:stretch>
            <a:fillRect/>
          </a:stretch>
        </p:blipFill>
        <p:spPr>
          <a:xfrm>
            <a:off x="-20555" y="1212574"/>
            <a:ext cx="12212556" cy="5645426"/>
          </a:xfrm>
          <a:prstGeom prst="rect">
            <a:avLst/>
          </a:prstGeom>
        </p:spPr>
      </p:pic>
    </p:spTree>
    <p:extLst>
      <p:ext uri="{BB962C8B-B14F-4D97-AF65-F5344CB8AC3E}">
        <p14:creationId xmlns:p14="http://schemas.microsoft.com/office/powerpoint/2010/main" val="303201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C8EF2E8-6656-A5C6-9D1D-BAAE5AF0F370}"/>
              </a:ext>
            </a:extLst>
          </p:cNvPr>
          <p:cNvSpPr>
            <a:spLocks noGrp="1"/>
          </p:cNvSpPr>
          <p:nvPr>
            <p:ph type="subTitle" idx="1"/>
          </p:nvPr>
        </p:nvSpPr>
        <p:spPr>
          <a:xfrm>
            <a:off x="11277600" y="6302326"/>
            <a:ext cx="914400" cy="555674"/>
          </a:xfrm>
        </p:spPr>
        <p:txBody>
          <a:bodyPr/>
          <a:lstStyle/>
          <a:p>
            <a:r>
              <a:rPr lang="es-MX" dirty="0"/>
              <a:t>p. 6</a:t>
            </a:r>
            <a:endParaRPr lang="es-PE" dirty="0"/>
          </a:p>
        </p:txBody>
      </p:sp>
      <p:pic>
        <p:nvPicPr>
          <p:cNvPr id="4" name="Picture 3">
            <a:extLst>
              <a:ext uri="{FF2B5EF4-FFF2-40B4-BE49-F238E27FC236}">
                <a16:creationId xmlns:a16="http://schemas.microsoft.com/office/drawing/2014/main" id="{AD27C6DA-D531-CAF2-947E-D8406C5E5123}"/>
              </a:ext>
            </a:extLst>
          </p:cNvPr>
          <p:cNvPicPr>
            <a:picLocks noChangeAspect="1"/>
          </p:cNvPicPr>
          <p:nvPr/>
        </p:nvPicPr>
        <p:blipFill>
          <a:blip r:embed="rId2"/>
          <a:stretch>
            <a:fillRect/>
          </a:stretch>
        </p:blipFill>
        <p:spPr>
          <a:xfrm>
            <a:off x="411571" y="1462087"/>
            <a:ext cx="11368858" cy="2328863"/>
          </a:xfrm>
          <a:prstGeom prst="rect">
            <a:avLst/>
          </a:prstGeom>
        </p:spPr>
      </p:pic>
      <p:pic>
        <p:nvPicPr>
          <p:cNvPr id="7" name="Picture 6">
            <a:extLst>
              <a:ext uri="{FF2B5EF4-FFF2-40B4-BE49-F238E27FC236}">
                <a16:creationId xmlns:a16="http://schemas.microsoft.com/office/drawing/2014/main" id="{DFD2583D-CAC3-4A05-2C45-3B363F206E97}"/>
              </a:ext>
            </a:extLst>
          </p:cNvPr>
          <p:cNvPicPr>
            <a:picLocks noChangeAspect="1"/>
          </p:cNvPicPr>
          <p:nvPr/>
        </p:nvPicPr>
        <p:blipFill>
          <a:blip r:embed="rId3"/>
          <a:stretch>
            <a:fillRect/>
          </a:stretch>
        </p:blipFill>
        <p:spPr>
          <a:xfrm>
            <a:off x="1546059" y="6024489"/>
            <a:ext cx="9099882" cy="693713"/>
          </a:xfrm>
          <a:prstGeom prst="rect">
            <a:avLst/>
          </a:prstGeom>
        </p:spPr>
      </p:pic>
      <p:cxnSp>
        <p:nvCxnSpPr>
          <p:cNvPr id="2" name="Straight Connector 1">
            <a:extLst>
              <a:ext uri="{FF2B5EF4-FFF2-40B4-BE49-F238E27FC236}">
                <a16:creationId xmlns:a16="http://schemas.microsoft.com/office/drawing/2014/main" id="{4A0ABF61-02A4-C271-DAA6-24B5E79A579B}"/>
              </a:ext>
            </a:extLst>
          </p:cNvPr>
          <p:cNvCxnSpPr>
            <a:cxnSpLocks/>
          </p:cNvCxnSpPr>
          <p:nvPr/>
        </p:nvCxnSpPr>
        <p:spPr>
          <a:xfrm>
            <a:off x="1702191" y="1946030"/>
            <a:ext cx="967857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9D0D674-CE70-819D-4B33-E1C6FF6F2936}"/>
              </a:ext>
            </a:extLst>
          </p:cNvPr>
          <p:cNvCxnSpPr>
            <a:cxnSpLocks/>
          </p:cNvCxnSpPr>
          <p:nvPr/>
        </p:nvCxnSpPr>
        <p:spPr>
          <a:xfrm>
            <a:off x="686973" y="2267242"/>
            <a:ext cx="101521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E3968DC-A4A6-BC60-4FB0-426C6508BC18}"/>
              </a:ext>
            </a:extLst>
          </p:cNvPr>
          <p:cNvCxnSpPr>
            <a:cxnSpLocks/>
          </p:cNvCxnSpPr>
          <p:nvPr/>
        </p:nvCxnSpPr>
        <p:spPr>
          <a:xfrm>
            <a:off x="5247249" y="2626518"/>
            <a:ext cx="613351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2B844E6-D1B2-FCA1-35AA-91FD36C3952B}"/>
              </a:ext>
            </a:extLst>
          </p:cNvPr>
          <p:cNvCxnSpPr>
            <a:cxnSpLocks/>
          </p:cNvCxnSpPr>
          <p:nvPr/>
        </p:nvCxnSpPr>
        <p:spPr>
          <a:xfrm>
            <a:off x="686973" y="2961798"/>
            <a:ext cx="433519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63378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1276350"/>
            <a:ext cx="12223977" cy="4305300"/>
          </a:xfrm>
          <a:prstGeom prst="rect">
            <a:avLst/>
          </a:prstGeom>
        </p:spPr>
      </p:pic>
    </p:spTree>
    <p:extLst>
      <p:ext uri="{BB962C8B-B14F-4D97-AF65-F5344CB8AC3E}">
        <p14:creationId xmlns:p14="http://schemas.microsoft.com/office/powerpoint/2010/main" val="7629692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82217" y="1254163"/>
            <a:ext cx="10515600" cy="4351338"/>
          </a:xfrm>
        </p:spPr>
        <p:txBody>
          <a:bodyPr>
            <a:normAutofit/>
          </a:bodyPr>
          <a:lstStyle/>
          <a:p>
            <a:pPr marL="0" indent="0">
              <a:buNone/>
            </a:pPr>
            <a:r>
              <a:rPr lang="es-PE" sz="2000" dirty="0"/>
              <a:t>1 - Teoría del derecho (Derecho)</a:t>
            </a:r>
          </a:p>
          <a:p>
            <a:pPr marL="0" indent="0">
              <a:buNone/>
            </a:pPr>
            <a:endParaRPr lang="es-PE" sz="2000" dirty="0"/>
          </a:p>
          <a:p>
            <a:pPr marL="0" indent="0">
              <a:buNone/>
            </a:pPr>
            <a:r>
              <a:rPr lang="es-PE" sz="2000" dirty="0"/>
              <a:t>	1.1	Derecho privado (natural)</a:t>
            </a:r>
          </a:p>
          <a:p>
            <a:pPr marL="0" indent="0">
              <a:buNone/>
            </a:pPr>
            <a:r>
              <a:rPr lang="es-PE" sz="2000" dirty="0"/>
              <a:t>	1.2	Derecho público (civil)</a:t>
            </a:r>
          </a:p>
          <a:p>
            <a:pPr marL="0" indent="0">
              <a:buNone/>
            </a:pPr>
            <a:r>
              <a:rPr lang="es-PE" sz="2000" dirty="0"/>
              <a:t>		1.2.1	Ciudadanía (Estado civil en ciudad)</a:t>
            </a:r>
          </a:p>
          <a:p>
            <a:pPr marL="0" indent="0">
              <a:buNone/>
            </a:pPr>
            <a:r>
              <a:rPr lang="es-PE" sz="2000" dirty="0"/>
              <a:t>		1.2.2	Derecho de gentes</a:t>
            </a:r>
          </a:p>
          <a:p>
            <a:pPr marL="0" indent="0">
              <a:buNone/>
            </a:pPr>
            <a:r>
              <a:rPr lang="es-PE" sz="2000" dirty="0"/>
              <a:t>		1.2.3 	Derecho cosmopolita</a:t>
            </a:r>
          </a:p>
          <a:p>
            <a:pPr marL="0" indent="0">
              <a:buNone/>
            </a:pPr>
            <a:endParaRPr lang="es-PE" sz="2000" dirty="0"/>
          </a:p>
          <a:p>
            <a:pPr marL="0" indent="0">
              <a:buNone/>
            </a:pPr>
            <a:r>
              <a:rPr lang="es-PE" sz="2000" dirty="0"/>
              <a:t>2 - Derecho positivo (Jurisprudencia, Constitución existente)</a:t>
            </a:r>
          </a:p>
        </p:txBody>
      </p:sp>
      <p:pic>
        <p:nvPicPr>
          <p:cNvPr id="4" name="Imagen 3"/>
          <p:cNvPicPr>
            <a:picLocks noChangeAspect="1"/>
          </p:cNvPicPr>
          <p:nvPr/>
        </p:nvPicPr>
        <p:blipFill>
          <a:blip r:embed="rId2"/>
          <a:stretch>
            <a:fillRect/>
          </a:stretch>
        </p:blipFill>
        <p:spPr>
          <a:xfrm>
            <a:off x="8169965" y="-1"/>
            <a:ext cx="4022035" cy="6859667"/>
          </a:xfrm>
          <a:prstGeom prst="rect">
            <a:avLst/>
          </a:prstGeom>
        </p:spPr>
      </p:pic>
    </p:spTree>
    <p:extLst>
      <p:ext uri="{BB962C8B-B14F-4D97-AF65-F5344CB8AC3E}">
        <p14:creationId xmlns:p14="http://schemas.microsoft.com/office/powerpoint/2010/main" val="30643202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46760" y="483326"/>
            <a:ext cx="10515600" cy="5419317"/>
          </a:xfrm>
        </p:spPr>
        <p:txBody>
          <a:bodyPr>
            <a:noAutofit/>
          </a:bodyPr>
          <a:lstStyle/>
          <a:p>
            <a:pPr marL="0" indent="0" algn="just">
              <a:buNone/>
            </a:pPr>
            <a:r>
              <a:rPr lang="es-PE" sz="3200" dirty="0"/>
              <a:t>En </a:t>
            </a:r>
            <a:r>
              <a:rPr lang="es-PE" sz="3200" i="1" dirty="0"/>
              <a:t>Replanteamiento de la cuestión sobre si el género humano se halla en continuo progreso hacia lo mejor</a:t>
            </a:r>
            <a:r>
              <a:rPr lang="es-PE" sz="3200" dirty="0"/>
              <a:t> Kant señala en el punto 7 que la inspiración de la revolución francesa sugiere: </a:t>
            </a:r>
          </a:p>
          <a:p>
            <a:pPr marL="0" indent="0" algn="just">
              <a:buNone/>
            </a:pPr>
            <a:endParaRPr lang="es-PE" sz="3200" dirty="0"/>
          </a:p>
          <a:p>
            <a:pPr marL="0" indent="0" algn="just">
              <a:buNone/>
            </a:pPr>
            <a:r>
              <a:rPr lang="es-PE" sz="3200" dirty="0"/>
              <a:t>“La evolución de una constitución </a:t>
            </a:r>
            <a:r>
              <a:rPr lang="es-PE" sz="3200" dirty="0">
                <a:solidFill>
                  <a:srgbClr val="FF0000"/>
                </a:solidFill>
              </a:rPr>
              <a:t>iusnaturalista</a:t>
            </a:r>
            <a:r>
              <a:rPr lang="es-PE" sz="3200" dirty="0"/>
              <a:t> (…) nos hace aspirar a una constitución que pueda </a:t>
            </a:r>
            <a:r>
              <a:rPr lang="es-PE" sz="3200" dirty="0">
                <a:solidFill>
                  <a:srgbClr val="FF0000"/>
                </a:solidFill>
              </a:rPr>
              <a:t>no ser bélica</a:t>
            </a:r>
            <a:r>
              <a:rPr lang="es-PE" sz="3200" dirty="0"/>
              <a:t>, es decir, la </a:t>
            </a:r>
            <a:r>
              <a:rPr lang="es-PE" sz="3200" dirty="0">
                <a:solidFill>
                  <a:srgbClr val="FF0000"/>
                </a:solidFill>
              </a:rPr>
              <a:t>republicana</a:t>
            </a:r>
            <a:r>
              <a:rPr lang="es-PE" sz="3200" dirty="0"/>
              <a:t>, y esta constitución republicana puede ser tal, bien en virtud de la forma política, o también sólo merced al modo de gobernar, siendo administrado en este caso el estado bajo la unidad de su jefe (el monarca) </a:t>
            </a:r>
            <a:r>
              <a:rPr lang="es-PE" sz="3200" dirty="0">
                <a:solidFill>
                  <a:srgbClr val="FF0000"/>
                </a:solidFill>
              </a:rPr>
              <a:t>según leyes análogas a las que el pueblo se hubiera dado a sí mismo conforme a principios jurídicos universales</a:t>
            </a:r>
            <a:r>
              <a:rPr lang="es-PE" sz="3200" dirty="0"/>
              <a:t>” (1964, p.117) </a:t>
            </a:r>
          </a:p>
          <a:p>
            <a:pPr algn="just"/>
            <a:endParaRPr lang="es-PE" sz="3200" dirty="0"/>
          </a:p>
          <a:p>
            <a:pPr algn="just"/>
            <a:endParaRPr lang="es-PE" sz="3200" dirty="0"/>
          </a:p>
          <a:p>
            <a:pPr algn="just"/>
            <a:endParaRPr lang="es-PE" sz="3200" dirty="0"/>
          </a:p>
        </p:txBody>
      </p:sp>
    </p:spTree>
    <p:extLst>
      <p:ext uri="{BB962C8B-B14F-4D97-AF65-F5344CB8AC3E}">
        <p14:creationId xmlns:p14="http://schemas.microsoft.com/office/powerpoint/2010/main" val="21399990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92332" y="313509"/>
            <a:ext cx="10972800" cy="4088674"/>
          </a:xfrm>
        </p:spPr>
        <p:txBody>
          <a:bodyPr>
            <a:noAutofit/>
          </a:bodyPr>
          <a:lstStyle/>
          <a:p>
            <a:pPr marL="0" indent="0" algn="just">
              <a:buNone/>
            </a:pPr>
            <a:r>
              <a:rPr lang="es-PE" sz="2400" dirty="0"/>
              <a:t>El Dr. Alessandro Caviglia refiere que: “Sólo es posible la paz, no allí donde el gobierno indica cuáles son las pautas que harán felices a los ciudadanos, sino allí donde el gobierno </a:t>
            </a:r>
            <a:r>
              <a:rPr lang="es-PE" sz="2400" dirty="0">
                <a:solidFill>
                  <a:srgbClr val="FF0000"/>
                </a:solidFill>
              </a:rPr>
              <a:t>crea las condiciones políticas para que los ciudadanos tengan la libertad</a:t>
            </a:r>
            <a:r>
              <a:rPr lang="es-PE" sz="2400" dirty="0"/>
              <a:t> de perseguir sus anhelos de felicidad particulares.” (2005, II) </a:t>
            </a:r>
          </a:p>
          <a:p>
            <a:pPr marL="0" indent="0" algn="just">
              <a:buNone/>
            </a:pPr>
            <a:endParaRPr lang="es-PE" sz="2400" dirty="0"/>
          </a:p>
          <a:p>
            <a:pPr marL="0" indent="0" algn="just">
              <a:buNone/>
            </a:pPr>
            <a:r>
              <a:rPr lang="es-PE" sz="2400" dirty="0"/>
              <a:t>En su mismo texto del 2005, escribe: “La </a:t>
            </a:r>
            <a:r>
              <a:rPr lang="es-PE" sz="2400" dirty="0">
                <a:solidFill>
                  <a:srgbClr val="FF0000"/>
                </a:solidFill>
              </a:rPr>
              <a:t>fuente última del derecho es la ciudadanía</a:t>
            </a:r>
            <a:r>
              <a:rPr lang="es-PE" sz="2400" dirty="0"/>
              <a:t>, bajo la figura del ciudadano como legislador, aquello que Kant denomina </a:t>
            </a:r>
            <a:r>
              <a:rPr lang="es-PE" sz="2400" dirty="0">
                <a:solidFill>
                  <a:srgbClr val="FF0000"/>
                </a:solidFill>
              </a:rPr>
              <a:t>libertad jurídica</a:t>
            </a:r>
            <a:r>
              <a:rPr lang="es-PE" sz="2400" dirty="0"/>
              <a:t>.” (2005. IV)</a:t>
            </a:r>
          </a:p>
          <a:p>
            <a:pPr marL="0" indent="0" algn="just">
              <a:buNone/>
            </a:pPr>
            <a:endParaRPr lang="es-PE" sz="2400" dirty="0">
              <a:solidFill>
                <a:srgbClr val="FF0000"/>
              </a:solidFill>
            </a:endParaRPr>
          </a:p>
          <a:p>
            <a:pPr marL="0" indent="0" algn="just">
              <a:buNone/>
            </a:pPr>
            <a:endParaRPr lang="es-PE" sz="2400" dirty="0"/>
          </a:p>
        </p:txBody>
      </p:sp>
      <p:pic>
        <p:nvPicPr>
          <p:cNvPr id="2" name="Imagen 1"/>
          <p:cNvPicPr>
            <a:picLocks noChangeAspect="1"/>
          </p:cNvPicPr>
          <p:nvPr/>
        </p:nvPicPr>
        <p:blipFill>
          <a:blip r:embed="rId2"/>
          <a:stretch>
            <a:fillRect/>
          </a:stretch>
        </p:blipFill>
        <p:spPr>
          <a:xfrm>
            <a:off x="1853464" y="3875484"/>
            <a:ext cx="1714636" cy="2266301"/>
          </a:xfrm>
          <a:prstGeom prst="rect">
            <a:avLst/>
          </a:prstGeom>
        </p:spPr>
      </p:pic>
      <p:pic>
        <p:nvPicPr>
          <p:cNvPr id="4" name="Imagen 3"/>
          <p:cNvPicPr>
            <a:picLocks noChangeAspect="1"/>
          </p:cNvPicPr>
          <p:nvPr/>
        </p:nvPicPr>
        <p:blipFill>
          <a:blip r:embed="rId3"/>
          <a:stretch>
            <a:fillRect/>
          </a:stretch>
        </p:blipFill>
        <p:spPr>
          <a:xfrm>
            <a:off x="8131248" y="3925504"/>
            <a:ext cx="2087383" cy="2027743"/>
          </a:xfrm>
          <a:prstGeom prst="rect">
            <a:avLst/>
          </a:prstGeom>
        </p:spPr>
      </p:pic>
      <p:pic>
        <p:nvPicPr>
          <p:cNvPr id="5" name="Imagen 4"/>
          <p:cNvPicPr>
            <a:picLocks noChangeAspect="1"/>
          </p:cNvPicPr>
          <p:nvPr/>
        </p:nvPicPr>
        <p:blipFill>
          <a:blip r:embed="rId4"/>
          <a:stretch>
            <a:fillRect/>
          </a:stretch>
        </p:blipFill>
        <p:spPr>
          <a:xfrm>
            <a:off x="4821013" y="4059693"/>
            <a:ext cx="1863735" cy="1759366"/>
          </a:xfrm>
          <a:prstGeom prst="rect">
            <a:avLst/>
          </a:prstGeom>
        </p:spPr>
      </p:pic>
      <p:sp>
        <p:nvSpPr>
          <p:cNvPr id="6" name="CuadroTexto 5"/>
          <p:cNvSpPr txBox="1"/>
          <p:nvPr/>
        </p:nvSpPr>
        <p:spPr>
          <a:xfrm>
            <a:off x="1997155" y="6257109"/>
            <a:ext cx="2052330" cy="369332"/>
          </a:xfrm>
          <a:prstGeom prst="rect">
            <a:avLst/>
          </a:prstGeom>
          <a:noFill/>
        </p:spPr>
        <p:txBody>
          <a:bodyPr wrap="square" rtlCol="0">
            <a:spAutoFit/>
          </a:bodyPr>
          <a:lstStyle/>
          <a:p>
            <a:r>
              <a:rPr lang="es-PE" dirty="0"/>
              <a:t>O. O’Neill</a:t>
            </a:r>
          </a:p>
        </p:txBody>
      </p:sp>
      <p:sp>
        <p:nvSpPr>
          <p:cNvPr id="7" name="CuadroTexto 6"/>
          <p:cNvSpPr txBox="1"/>
          <p:nvPr/>
        </p:nvSpPr>
        <p:spPr>
          <a:xfrm>
            <a:off x="5152567" y="6072443"/>
            <a:ext cx="2052330" cy="369332"/>
          </a:xfrm>
          <a:prstGeom prst="rect">
            <a:avLst/>
          </a:prstGeom>
          <a:noFill/>
        </p:spPr>
        <p:txBody>
          <a:bodyPr wrap="square" rtlCol="0">
            <a:spAutoFit/>
          </a:bodyPr>
          <a:lstStyle/>
          <a:p>
            <a:r>
              <a:rPr lang="es-PE" dirty="0"/>
              <a:t>J. </a:t>
            </a:r>
            <a:r>
              <a:rPr lang="es-PE" dirty="0" err="1"/>
              <a:t>Habermas</a:t>
            </a:r>
            <a:endParaRPr lang="es-PE" dirty="0"/>
          </a:p>
        </p:txBody>
      </p:sp>
      <p:sp>
        <p:nvSpPr>
          <p:cNvPr id="8" name="CuadroTexto 7"/>
          <p:cNvSpPr txBox="1"/>
          <p:nvPr/>
        </p:nvSpPr>
        <p:spPr>
          <a:xfrm>
            <a:off x="8615669" y="6072443"/>
            <a:ext cx="2052330" cy="369332"/>
          </a:xfrm>
          <a:prstGeom prst="rect">
            <a:avLst/>
          </a:prstGeom>
          <a:noFill/>
        </p:spPr>
        <p:txBody>
          <a:bodyPr wrap="square" rtlCol="0">
            <a:spAutoFit/>
          </a:bodyPr>
          <a:lstStyle/>
          <a:p>
            <a:r>
              <a:rPr lang="es-PE" dirty="0"/>
              <a:t>R. </a:t>
            </a:r>
            <a:r>
              <a:rPr lang="es-PE" dirty="0" err="1"/>
              <a:t>Forst</a:t>
            </a:r>
            <a:endParaRPr lang="es-PE" dirty="0"/>
          </a:p>
        </p:txBody>
      </p:sp>
    </p:spTree>
    <p:extLst>
      <p:ext uri="{BB962C8B-B14F-4D97-AF65-F5344CB8AC3E}">
        <p14:creationId xmlns:p14="http://schemas.microsoft.com/office/powerpoint/2010/main" val="5964938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5503817" y="1067884"/>
            <a:ext cx="6096000" cy="4585871"/>
          </a:xfrm>
          <a:prstGeom prst="rect">
            <a:avLst/>
          </a:prstGeom>
        </p:spPr>
        <p:txBody>
          <a:bodyPr>
            <a:spAutoFit/>
          </a:bodyPr>
          <a:lstStyle/>
          <a:p>
            <a:pPr algn="just"/>
            <a:r>
              <a:rPr lang="es-PE" sz="2000" dirty="0"/>
              <a:t>Escribe a favor del uso público de la razón:</a:t>
            </a:r>
          </a:p>
          <a:p>
            <a:pPr algn="just"/>
            <a:endParaRPr lang="es-PE" sz="2000" dirty="0"/>
          </a:p>
          <a:p>
            <a:pPr algn="just"/>
            <a:r>
              <a:rPr lang="es-PE" dirty="0"/>
              <a:t>“Si la desobediencia civil en tanto que intento de destruir el estado, se encuentra proscrita al interior de la doctrina de derecho de Kant, </a:t>
            </a:r>
            <a:r>
              <a:rPr lang="es-PE" dirty="0">
                <a:solidFill>
                  <a:srgbClr val="FF0000"/>
                </a:solidFill>
              </a:rPr>
              <a:t>no sucede lo mismo con la reflexión y crítica que los ciudadanos pueden hacer frente a la ley dada</a:t>
            </a:r>
            <a:r>
              <a:rPr lang="es-PE" dirty="0"/>
              <a:t>. La crítica en vistas del mejoramiento de la ley es, más bien, incitada por Kant, puesto que se trata de la manera de conducir el estado hacia la adquisición de </a:t>
            </a:r>
            <a:r>
              <a:rPr lang="es-PE" dirty="0">
                <a:solidFill>
                  <a:srgbClr val="FF0000"/>
                </a:solidFill>
              </a:rPr>
              <a:t>un sistema de derechos más republicano y racional</a:t>
            </a:r>
            <a:r>
              <a:rPr lang="es-PE" dirty="0"/>
              <a:t>. De esta manera, en los textos de </a:t>
            </a:r>
            <a:r>
              <a:rPr lang="es-PE" i="1" dirty="0"/>
              <a:t>Respuesta a la pregunta ¿qué es la ilustración? </a:t>
            </a:r>
            <a:r>
              <a:rPr lang="es-PE" dirty="0"/>
              <a:t>y en </a:t>
            </a:r>
            <a:r>
              <a:rPr lang="es-PE" i="1" dirty="0"/>
              <a:t>Para la Paz Perpetua</a:t>
            </a:r>
            <a:r>
              <a:rPr lang="es-PE" dirty="0"/>
              <a:t>, Kant señala que uno de los requisitos </a:t>
            </a:r>
            <a:r>
              <a:rPr lang="es-PE" dirty="0">
                <a:solidFill>
                  <a:srgbClr val="FF0000"/>
                </a:solidFill>
              </a:rPr>
              <a:t>fundamentales para que una ley dada pueda adquirir legitimidad consiste en su publicidad. Dicha publicidad no sólo tiene como fin hacerla de conocimiento público, sino ofrecerla a la reflexión pública sometiéndola a la crítica de la ciudadanía</a:t>
            </a:r>
            <a:r>
              <a:rPr lang="es-PE" dirty="0"/>
              <a:t>.” (2005, p. 101)</a:t>
            </a:r>
          </a:p>
        </p:txBody>
      </p:sp>
      <p:pic>
        <p:nvPicPr>
          <p:cNvPr id="6" name="Imagen 5"/>
          <p:cNvPicPr>
            <a:picLocks noChangeAspect="1"/>
          </p:cNvPicPr>
          <p:nvPr/>
        </p:nvPicPr>
        <p:blipFill>
          <a:blip r:embed="rId2"/>
          <a:stretch>
            <a:fillRect/>
          </a:stretch>
        </p:blipFill>
        <p:spPr>
          <a:xfrm>
            <a:off x="203427" y="1067884"/>
            <a:ext cx="5175007" cy="4412797"/>
          </a:xfrm>
          <a:prstGeom prst="rect">
            <a:avLst/>
          </a:prstGeom>
        </p:spPr>
      </p:pic>
    </p:spTree>
    <p:extLst>
      <p:ext uri="{BB962C8B-B14F-4D97-AF65-F5344CB8AC3E}">
        <p14:creationId xmlns:p14="http://schemas.microsoft.com/office/powerpoint/2010/main" val="6886883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024730" y="5532437"/>
            <a:ext cx="3167270" cy="1325563"/>
          </a:xfrm>
        </p:spPr>
        <p:txBody>
          <a:bodyPr>
            <a:normAutofit/>
          </a:bodyPr>
          <a:lstStyle/>
          <a:p>
            <a:pPr algn="r"/>
            <a:r>
              <a:rPr lang="es-PE" sz="3600" dirty="0"/>
              <a:t>2008, p. 229</a:t>
            </a:r>
          </a:p>
        </p:txBody>
      </p:sp>
      <p:pic>
        <p:nvPicPr>
          <p:cNvPr id="3" name="Imagen 2"/>
          <p:cNvPicPr>
            <a:picLocks noChangeAspect="1"/>
          </p:cNvPicPr>
          <p:nvPr/>
        </p:nvPicPr>
        <p:blipFill>
          <a:blip r:embed="rId2"/>
          <a:stretch>
            <a:fillRect/>
          </a:stretch>
        </p:blipFill>
        <p:spPr>
          <a:xfrm>
            <a:off x="1002174" y="914400"/>
            <a:ext cx="6929252" cy="1688218"/>
          </a:xfrm>
          <a:prstGeom prst="rect">
            <a:avLst/>
          </a:prstGeom>
        </p:spPr>
      </p:pic>
      <p:pic>
        <p:nvPicPr>
          <p:cNvPr id="6" name="Imagen 5"/>
          <p:cNvPicPr>
            <a:picLocks noChangeAspect="1"/>
          </p:cNvPicPr>
          <p:nvPr/>
        </p:nvPicPr>
        <p:blipFill>
          <a:blip r:embed="rId3"/>
          <a:stretch>
            <a:fillRect/>
          </a:stretch>
        </p:blipFill>
        <p:spPr>
          <a:xfrm>
            <a:off x="1124571" y="2774086"/>
            <a:ext cx="6806855" cy="3848443"/>
          </a:xfrm>
          <a:prstGeom prst="rect">
            <a:avLst/>
          </a:prstGeom>
        </p:spPr>
      </p:pic>
      <p:cxnSp>
        <p:nvCxnSpPr>
          <p:cNvPr id="8" name="Conector recto 7"/>
          <p:cNvCxnSpPr/>
          <p:nvPr/>
        </p:nvCxnSpPr>
        <p:spPr>
          <a:xfrm>
            <a:off x="4794069" y="1580606"/>
            <a:ext cx="286076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Conector recto 9"/>
          <p:cNvCxnSpPr/>
          <p:nvPr/>
        </p:nvCxnSpPr>
        <p:spPr>
          <a:xfrm>
            <a:off x="1124571" y="1920240"/>
            <a:ext cx="139656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Conector recto 11"/>
          <p:cNvCxnSpPr/>
          <p:nvPr/>
        </p:nvCxnSpPr>
        <p:spPr>
          <a:xfrm>
            <a:off x="6113417" y="3383280"/>
            <a:ext cx="181800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Conector recto 13"/>
          <p:cNvCxnSpPr/>
          <p:nvPr/>
        </p:nvCxnSpPr>
        <p:spPr>
          <a:xfrm>
            <a:off x="1124571" y="3762103"/>
            <a:ext cx="508028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ctángulo 3"/>
          <p:cNvSpPr/>
          <p:nvPr/>
        </p:nvSpPr>
        <p:spPr>
          <a:xfrm>
            <a:off x="888274" y="1018903"/>
            <a:ext cx="7380515" cy="90133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 name="Rectángulo 4"/>
          <p:cNvSpPr/>
          <p:nvPr/>
        </p:nvSpPr>
        <p:spPr>
          <a:xfrm>
            <a:off x="718457" y="2939143"/>
            <a:ext cx="7981406" cy="101890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 name="Imagen 6"/>
          <p:cNvPicPr>
            <a:picLocks noChangeAspect="1"/>
          </p:cNvPicPr>
          <p:nvPr/>
        </p:nvPicPr>
        <p:blipFill>
          <a:blip r:embed="rId4"/>
          <a:stretch>
            <a:fillRect/>
          </a:stretch>
        </p:blipFill>
        <p:spPr>
          <a:xfrm>
            <a:off x="8922579" y="1061201"/>
            <a:ext cx="2666944" cy="2767965"/>
          </a:xfrm>
          <a:prstGeom prst="rect">
            <a:avLst/>
          </a:prstGeom>
        </p:spPr>
      </p:pic>
    </p:spTree>
    <p:extLst>
      <p:ext uri="{BB962C8B-B14F-4D97-AF65-F5344CB8AC3E}">
        <p14:creationId xmlns:p14="http://schemas.microsoft.com/office/powerpoint/2010/main" val="20265696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024730" y="5532437"/>
            <a:ext cx="3167270" cy="1325563"/>
          </a:xfrm>
        </p:spPr>
        <p:txBody>
          <a:bodyPr>
            <a:normAutofit/>
          </a:bodyPr>
          <a:lstStyle/>
          <a:p>
            <a:pPr algn="r"/>
            <a:r>
              <a:rPr lang="es-PE" sz="3600" dirty="0"/>
              <a:t>2008, p. 230</a:t>
            </a:r>
          </a:p>
        </p:txBody>
      </p:sp>
      <p:pic>
        <p:nvPicPr>
          <p:cNvPr id="4" name="Imagen 3"/>
          <p:cNvPicPr>
            <a:picLocks noChangeAspect="1"/>
          </p:cNvPicPr>
          <p:nvPr/>
        </p:nvPicPr>
        <p:blipFill>
          <a:blip r:embed="rId2"/>
          <a:stretch>
            <a:fillRect/>
          </a:stretch>
        </p:blipFill>
        <p:spPr>
          <a:xfrm>
            <a:off x="493436" y="296724"/>
            <a:ext cx="7795799" cy="3533546"/>
          </a:xfrm>
          <a:prstGeom prst="rect">
            <a:avLst/>
          </a:prstGeom>
        </p:spPr>
      </p:pic>
      <p:pic>
        <p:nvPicPr>
          <p:cNvPr id="5" name="Imagen 4"/>
          <p:cNvPicPr>
            <a:picLocks noChangeAspect="1"/>
          </p:cNvPicPr>
          <p:nvPr/>
        </p:nvPicPr>
        <p:blipFill>
          <a:blip r:embed="rId3"/>
          <a:stretch>
            <a:fillRect/>
          </a:stretch>
        </p:blipFill>
        <p:spPr>
          <a:xfrm>
            <a:off x="700949" y="3830270"/>
            <a:ext cx="7588286" cy="1702167"/>
          </a:xfrm>
          <a:prstGeom prst="rect">
            <a:avLst/>
          </a:prstGeom>
        </p:spPr>
      </p:pic>
      <p:cxnSp>
        <p:nvCxnSpPr>
          <p:cNvPr id="8" name="Conector recto 7"/>
          <p:cNvCxnSpPr/>
          <p:nvPr/>
        </p:nvCxnSpPr>
        <p:spPr>
          <a:xfrm>
            <a:off x="4075611" y="679269"/>
            <a:ext cx="370985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Conector recto 9"/>
          <p:cNvCxnSpPr/>
          <p:nvPr/>
        </p:nvCxnSpPr>
        <p:spPr>
          <a:xfrm>
            <a:off x="836023" y="1410789"/>
            <a:ext cx="222068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Conector recto 11"/>
          <p:cNvCxnSpPr/>
          <p:nvPr/>
        </p:nvCxnSpPr>
        <p:spPr>
          <a:xfrm>
            <a:off x="2860766" y="4715691"/>
            <a:ext cx="450668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85893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p:cNvGraphicFramePr>
            <a:graphicFrameLocks noGrp="1"/>
          </p:cNvGraphicFramePr>
          <p:nvPr/>
        </p:nvGraphicFramePr>
        <p:xfrm>
          <a:off x="0" y="7979"/>
          <a:ext cx="12192000" cy="685002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190490495"/>
                    </a:ext>
                  </a:extLst>
                </a:gridCol>
                <a:gridCol w="2438400">
                  <a:extLst>
                    <a:ext uri="{9D8B030D-6E8A-4147-A177-3AD203B41FA5}">
                      <a16:colId xmlns:a16="http://schemas.microsoft.com/office/drawing/2014/main" val="1937461566"/>
                    </a:ext>
                  </a:extLst>
                </a:gridCol>
                <a:gridCol w="2438400">
                  <a:extLst>
                    <a:ext uri="{9D8B030D-6E8A-4147-A177-3AD203B41FA5}">
                      <a16:colId xmlns:a16="http://schemas.microsoft.com/office/drawing/2014/main" val="3838236068"/>
                    </a:ext>
                  </a:extLst>
                </a:gridCol>
                <a:gridCol w="2438400">
                  <a:extLst>
                    <a:ext uri="{9D8B030D-6E8A-4147-A177-3AD203B41FA5}">
                      <a16:colId xmlns:a16="http://schemas.microsoft.com/office/drawing/2014/main" val="768106384"/>
                    </a:ext>
                  </a:extLst>
                </a:gridCol>
                <a:gridCol w="2438400">
                  <a:extLst>
                    <a:ext uri="{9D8B030D-6E8A-4147-A177-3AD203B41FA5}">
                      <a16:colId xmlns:a16="http://schemas.microsoft.com/office/drawing/2014/main" val="2888690756"/>
                    </a:ext>
                  </a:extLst>
                </a:gridCol>
              </a:tblGrid>
              <a:tr h="831042">
                <a:tc>
                  <a:txBody>
                    <a:bodyPr/>
                    <a:lstStyle/>
                    <a:p>
                      <a:endParaRPr lang="es-PE" dirty="0"/>
                    </a:p>
                  </a:txBody>
                  <a:tcPr/>
                </a:tc>
                <a:tc>
                  <a:txBody>
                    <a:bodyPr/>
                    <a:lstStyle/>
                    <a:p>
                      <a:endParaRPr lang="es-PE" dirty="0"/>
                    </a:p>
                  </a:txBody>
                  <a:tcPr/>
                </a:tc>
                <a:tc>
                  <a:txBody>
                    <a:bodyPr/>
                    <a:lstStyle/>
                    <a:p>
                      <a:endParaRPr lang="es-PE" dirty="0"/>
                    </a:p>
                  </a:txBody>
                  <a:tcPr/>
                </a:tc>
                <a:tc>
                  <a:txBody>
                    <a:bodyPr/>
                    <a:lstStyle/>
                    <a:p>
                      <a:endParaRPr lang="es-PE"/>
                    </a:p>
                  </a:txBody>
                  <a:tcPr/>
                </a:tc>
                <a:tc>
                  <a:txBody>
                    <a:bodyPr/>
                    <a:lstStyle/>
                    <a:p>
                      <a:endParaRPr lang="es-PE"/>
                    </a:p>
                  </a:txBody>
                  <a:tcPr/>
                </a:tc>
                <a:extLst>
                  <a:ext uri="{0D108BD9-81ED-4DB2-BD59-A6C34878D82A}">
                    <a16:rowId xmlns:a16="http://schemas.microsoft.com/office/drawing/2014/main" val="3748825295"/>
                  </a:ext>
                </a:extLst>
              </a:tr>
              <a:tr h="108228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PE" sz="2400" b="1" dirty="0"/>
                        <a:t>Estado Natural</a:t>
                      </a:r>
                    </a:p>
                  </a:txBody>
                  <a:tcPr anchor="ctr"/>
                </a:tc>
                <a:tc>
                  <a:txBody>
                    <a:bodyPr/>
                    <a:lstStyle/>
                    <a:p>
                      <a:pPr algn="ctr"/>
                      <a:r>
                        <a:rPr lang="es-PE" sz="1600" dirty="0">
                          <a:solidFill>
                            <a:schemeClr val="accent6"/>
                          </a:solidFill>
                        </a:rPr>
                        <a:t>Homo </a:t>
                      </a:r>
                      <a:r>
                        <a:rPr lang="es-PE" sz="1600" baseline="0" dirty="0" err="1">
                          <a:solidFill>
                            <a:schemeClr val="accent6"/>
                          </a:solidFill>
                        </a:rPr>
                        <a:t>homini</a:t>
                      </a:r>
                      <a:r>
                        <a:rPr lang="es-PE" sz="1600" baseline="0" dirty="0">
                          <a:solidFill>
                            <a:schemeClr val="accent6"/>
                          </a:solidFill>
                        </a:rPr>
                        <a:t> </a:t>
                      </a:r>
                      <a:r>
                        <a:rPr lang="es-PE" sz="1600" dirty="0">
                          <a:solidFill>
                            <a:schemeClr val="accent6"/>
                          </a:solidFill>
                        </a:rPr>
                        <a:t>lupus</a:t>
                      </a:r>
                    </a:p>
                  </a:txBody>
                  <a:tcPr anchor="ctr"/>
                </a:tc>
                <a:tc>
                  <a:txBody>
                    <a:bodyPr/>
                    <a:lstStyle/>
                    <a:p>
                      <a:pPr algn="ctr"/>
                      <a:r>
                        <a:rPr lang="es-PE" sz="1600" dirty="0"/>
                        <a:t>Libertad Salvaje. Libertad</a:t>
                      </a:r>
                      <a:r>
                        <a:rPr lang="es-PE" sz="1600" baseline="0" dirty="0"/>
                        <a:t> y Razón conducen a un pacto.</a:t>
                      </a:r>
                      <a:endParaRPr lang="es-PE" sz="1600" dirty="0"/>
                    </a:p>
                  </a:txBody>
                  <a:tcPr anchor="ctr"/>
                </a:tc>
                <a:tc>
                  <a:txBody>
                    <a:bodyPr/>
                    <a:lstStyle/>
                    <a:p>
                      <a:pPr algn="ctr"/>
                      <a:r>
                        <a:rPr lang="es-PE" sz="1600" dirty="0"/>
                        <a:t>Seres</a:t>
                      </a:r>
                      <a:r>
                        <a:rPr lang="es-PE" sz="1600" baseline="0" dirty="0"/>
                        <a:t> ni buenos ni malos, corrompidos en sociedad. Buen salvaje. Libertad plena</a:t>
                      </a:r>
                      <a:endParaRPr lang="es-PE" sz="1600" dirty="0"/>
                    </a:p>
                  </a:txBody>
                  <a:tcPr anchor="ctr"/>
                </a:tc>
                <a:tc>
                  <a:txBody>
                    <a:bodyPr/>
                    <a:lstStyle/>
                    <a:p>
                      <a:pPr algn="ctr"/>
                      <a:r>
                        <a:rPr lang="es-PE" sz="1600" dirty="0"/>
                        <a:t>Insociabilidad</a:t>
                      </a:r>
                    </a:p>
                  </a:txBody>
                  <a:tcPr anchor="ctr"/>
                </a:tc>
                <a:extLst>
                  <a:ext uri="{0D108BD9-81ED-4DB2-BD59-A6C34878D82A}">
                    <a16:rowId xmlns:a16="http://schemas.microsoft.com/office/drawing/2014/main" val="3205519187"/>
                  </a:ext>
                </a:extLst>
              </a:tr>
              <a:tr h="58752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PE" sz="2400" b="1" dirty="0"/>
                        <a:t>Estado Civil</a:t>
                      </a:r>
                    </a:p>
                  </a:txBody>
                  <a:tcPr anchor="ctr"/>
                </a:tc>
                <a:tc>
                  <a:txBody>
                    <a:bodyPr/>
                    <a:lstStyle/>
                    <a:p>
                      <a:pPr algn="ctr"/>
                      <a:r>
                        <a:rPr lang="es-PE" sz="1600" dirty="0">
                          <a:solidFill>
                            <a:srgbClr val="FF0000"/>
                          </a:solidFill>
                        </a:rPr>
                        <a:t>Leviatán</a:t>
                      </a:r>
                    </a:p>
                  </a:txBody>
                  <a:tcPr anchor="ctr"/>
                </a:tc>
                <a:tc>
                  <a:txBody>
                    <a:bodyPr/>
                    <a:lstStyle/>
                    <a:p>
                      <a:pPr algn="ctr"/>
                      <a:r>
                        <a:rPr lang="es-PE" sz="1600" dirty="0"/>
                        <a:t>“</a:t>
                      </a:r>
                      <a:r>
                        <a:rPr lang="es-PE" sz="1600" dirty="0" err="1"/>
                        <a:t>Proto</a:t>
                      </a:r>
                      <a:r>
                        <a:rPr lang="es-PE" sz="1600" dirty="0"/>
                        <a:t>-Liberal”</a:t>
                      </a:r>
                    </a:p>
                  </a:txBody>
                  <a:tcPr anchor="ctr"/>
                </a:tc>
                <a:tc>
                  <a:txBody>
                    <a:bodyPr/>
                    <a:lstStyle/>
                    <a:p>
                      <a:pPr algn="ctr"/>
                      <a:r>
                        <a:rPr lang="es-PE" sz="1600" dirty="0"/>
                        <a:t>Limitada </a:t>
                      </a:r>
                      <a:r>
                        <a:rPr lang="es-PE" sz="1600" dirty="0">
                          <a:solidFill>
                            <a:schemeClr val="accent6"/>
                          </a:solidFill>
                        </a:rPr>
                        <a:t>libertad</a:t>
                      </a:r>
                      <a:r>
                        <a:rPr lang="es-PE" sz="1600" dirty="0"/>
                        <a:t>.</a:t>
                      </a:r>
                      <a:r>
                        <a:rPr lang="es-PE" sz="1600" baseline="0" dirty="0"/>
                        <a:t> </a:t>
                      </a:r>
                      <a:r>
                        <a:rPr lang="es-PE" sz="1600" baseline="0" dirty="0">
                          <a:solidFill>
                            <a:schemeClr val="accent6"/>
                          </a:solidFill>
                        </a:rPr>
                        <a:t>Igualdad</a:t>
                      </a:r>
                      <a:r>
                        <a:rPr lang="es-PE" sz="1600" baseline="0" dirty="0"/>
                        <a:t>. </a:t>
                      </a:r>
                      <a:endParaRPr lang="es-PE" sz="1600" dirty="0"/>
                    </a:p>
                  </a:txBody>
                  <a:tcPr anchor="ctr"/>
                </a:tc>
                <a:tc>
                  <a:txBody>
                    <a:bodyPr/>
                    <a:lstStyle/>
                    <a:p>
                      <a:pPr algn="ctr"/>
                      <a:r>
                        <a:rPr lang="es-PE" sz="1600" dirty="0"/>
                        <a:t>Sociable</a:t>
                      </a:r>
                      <a:r>
                        <a:rPr lang="es-PE" sz="1600" baseline="0" dirty="0"/>
                        <a:t> insociabilidad</a:t>
                      </a:r>
                      <a:endParaRPr lang="es-PE" sz="1600" dirty="0"/>
                    </a:p>
                  </a:txBody>
                  <a:tcPr anchor="ctr"/>
                </a:tc>
                <a:extLst>
                  <a:ext uri="{0D108BD9-81ED-4DB2-BD59-A6C34878D82A}">
                    <a16:rowId xmlns:a16="http://schemas.microsoft.com/office/drawing/2014/main" val="1763675845"/>
                  </a:ext>
                </a:extLst>
              </a:tr>
              <a:tr h="83490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PE" sz="2400" b="1" dirty="0"/>
                        <a:t>Gobierno</a:t>
                      </a:r>
                    </a:p>
                  </a:txBody>
                  <a:tcPr anchor="ctr"/>
                </a:tc>
                <a:tc>
                  <a:txBody>
                    <a:bodyPr/>
                    <a:lstStyle/>
                    <a:p>
                      <a:pPr algn="ctr"/>
                      <a:r>
                        <a:rPr lang="es-PE" sz="1600" dirty="0">
                          <a:solidFill>
                            <a:srgbClr val="FF0000"/>
                          </a:solidFill>
                        </a:rPr>
                        <a:t>Absolutista</a:t>
                      </a:r>
                    </a:p>
                  </a:txBody>
                  <a:tcPr anchor="ctr"/>
                </a:tc>
                <a:tc>
                  <a:txBody>
                    <a:bodyPr/>
                    <a:lstStyle/>
                    <a:p>
                      <a:pPr algn="ctr"/>
                      <a:r>
                        <a:rPr lang="es-PE" sz="1600" dirty="0"/>
                        <a:t>Vs. Monarquía</a:t>
                      </a:r>
                      <a:r>
                        <a:rPr lang="es-PE" sz="1600" baseline="0" dirty="0"/>
                        <a:t> Absoluta: es peor que estado natural. </a:t>
                      </a:r>
                      <a:endParaRPr lang="es-PE" sz="1600" dirty="0"/>
                    </a:p>
                  </a:txBody>
                  <a:tcPr anchor="ctr"/>
                </a:tc>
                <a:tc>
                  <a:txBody>
                    <a:bodyPr/>
                    <a:lstStyle/>
                    <a:p>
                      <a:pPr algn="ctr"/>
                      <a:r>
                        <a:rPr lang="es-PE" sz="1600" dirty="0"/>
                        <a:t>Posible democracia de una </a:t>
                      </a:r>
                      <a:r>
                        <a:rPr lang="es-PE" sz="1600" dirty="0">
                          <a:solidFill>
                            <a:schemeClr val="accent6"/>
                          </a:solidFill>
                        </a:rPr>
                        <a:t>voluntad general</a:t>
                      </a:r>
                      <a:r>
                        <a:rPr lang="es-PE" sz="1600" dirty="0"/>
                        <a:t>.</a:t>
                      </a:r>
                    </a:p>
                  </a:txBody>
                  <a:tcPr anchor="ctr"/>
                </a:tc>
                <a:tc>
                  <a:txBody>
                    <a:bodyPr/>
                    <a:lstStyle/>
                    <a:p>
                      <a:pPr algn="ctr"/>
                      <a:r>
                        <a:rPr lang="es-PE" sz="1600" dirty="0"/>
                        <a:t>Monarquía Republicana</a:t>
                      </a:r>
                    </a:p>
                  </a:txBody>
                  <a:tcPr anchor="ctr"/>
                </a:tc>
                <a:extLst>
                  <a:ext uri="{0D108BD9-81ED-4DB2-BD59-A6C34878D82A}">
                    <a16:rowId xmlns:a16="http://schemas.microsoft.com/office/drawing/2014/main" val="3343015476"/>
                  </a:ext>
                </a:extLst>
              </a:tr>
              <a:tr h="1329665">
                <a:tc>
                  <a:txBody>
                    <a:bodyPr/>
                    <a:lstStyle/>
                    <a:p>
                      <a:pPr algn="ctr"/>
                      <a:r>
                        <a:rPr lang="es-PE" sz="2400" b="1" dirty="0"/>
                        <a:t>Gobernante</a:t>
                      </a:r>
                    </a:p>
                  </a:txBody>
                  <a:tcPr anchor="ctr"/>
                </a:tc>
                <a:tc>
                  <a:txBody>
                    <a:bodyPr/>
                    <a:lstStyle/>
                    <a:p>
                      <a:pPr algn="ctr"/>
                      <a:r>
                        <a:rPr lang="es-PE" sz="1600" dirty="0">
                          <a:solidFill>
                            <a:srgbClr val="FF0000"/>
                          </a:solidFill>
                        </a:rPr>
                        <a:t>Soberano Absoluto</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PE" sz="1600" dirty="0"/>
                        <a:t>Legitimidad</a:t>
                      </a:r>
                      <a:r>
                        <a:rPr lang="es-PE" sz="1600" baseline="0" dirty="0"/>
                        <a:t> proviene d</a:t>
                      </a:r>
                      <a:r>
                        <a:rPr lang="es-PE" sz="1600" dirty="0"/>
                        <a:t>el consentimiento. Rey “constitucionalista” subordinado a parlamento civil.</a:t>
                      </a:r>
                    </a:p>
                  </a:txBody>
                  <a:tcPr anchor="ctr"/>
                </a:tc>
                <a:tc>
                  <a:txBody>
                    <a:bodyPr/>
                    <a:lstStyle/>
                    <a:p>
                      <a:pPr algn="ctr"/>
                      <a:r>
                        <a:rPr lang="es-PE" sz="1600" dirty="0"/>
                        <a:t>Pueblo</a:t>
                      </a:r>
                    </a:p>
                  </a:txBody>
                  <a:tcPr anchor="ctr"/>
                </a:tc>
                <a:tc>
                  <a:txBody>
                    <a:bodyPr/>
                    <a:lstStyle/>
                    <a:p>
                      <a:pPr algn="ctr"/>
                      <a:r>
                        <a:rPr lang="es-PE" sz="1600" dirty="0"/>
                        <a:t>Constitución Republicana</a:t>
                      </a:r>
                    </a:p>
                  </a:txBody>
                  <a:tcPr anchor="ctr"/>
                </a:tc>
                <a:extLst>
                  <a:ext uri="{0D108BD9-81ED-4DB2-BD59-A6C34878D82A}">
                    <a16:rowId xmlns:a16="http://schemas.microsoft.com/office/drawing/2014/main" val="4088993396"/>
                  </a:ext>
                </a:extLst>
              </a:tr>
              <a:tr h="110231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PE" sz="2400" b="1" dirty="0"/>
                        <a:t>Derecho a la desobediencia</a:t>
                      </a:r>
                    </a:p>
                  </a:txBody>
                  <a:tcPr anchor="ctr"/>
                </a:tc>
                <a:tc>
                  <a:txBody>
                    <a:bodyPr/>
                    <a:lstStyle/>
                    <a:p>
                      <a:pPr algn="ctr"/>
                      <a:r>
                        <a:rPr lang="es-PE" sz="1600" dirty="0">
                          <a:solidFill>
                            <a:srgbClr val="FF0000"/>
                          </a:solidFill>
                        </a:rPr>
                        <a:t>No. El soberano está por encima de las leyes y la razón.</a:t>
                      </a:r>
                    </a:p>
                  </a:txBody>
                  <a:tcPr anchor="ctr"/>
                </a:tc>
                <a:tc>
                  <a:txBody>
                    <a:bodyPr/>
                    <a:lstStyle/>
                    <a:p>
                      <a:pPr algn="ctr"/>
                      <a:r>
                        <a:rPr lang="es-PE" sz="1600" dirty="0">
                          <a:solidFill>
                            <a:srgbClr val="FF0000"/>
                          </a:solidFill>
                        </a:rPr>
                        <a:t>Si ! Protesta</a:t>
                      </a:r>
                      <a:r>
                        <a:rPr lang="es-PE" sz="1600" baseline="0" dirty="0">
                          <a:solidFill>
                            <a:srgbClr val="FF0000"/>
                          </a:solidFill>
                        </a:rPr>
                        <a:t> colectiva pública que busca cambios en leyes.</a:t>
                      </a:r>
                      <a:endParaRPr lang="es-PE" sz="1600" dirty="0">
                        <a:solidFill>
                          <a:srgbClr val="FF0000"/>
                        </a:solidFill>
                      </a:endParaRPr>
                    </a:p>
                  </a:txBody>
                  <a:tcPr anchor="ctr"/>
                </a:tc>
                <a:tc>
                  <a:txBody>
                    <a:bodyPr/>
                    <a:lstStyle/>
                    <a:p>
                      <a:pPr algn="ctr"/>
                      <a:r>
                        <a:rPr lang="es-PE" sz="1600" dirty="0">
                          <a:solidFill>
                            <a:schemeClr val="accent6"/>
                          </a:solidFill>
                        </a:rPr>
                        <a:t>No</a:t>
                      </a:r>
                      <a:r>
                        <a:rPr lang="es-PE" sz="1600" dirty="0"/>
                        <a:t> (¿?)</a:t>
                      </a:r>
                    </a:p>
                  </a:txBody>
                  <a:tcPr anchor="ctr"/>
                </a:tc>
                <a:tc>
                  <a:txBody>
                    <a:bodyPr/>
                    <a:lstStyle/>
                    <a:p>
                      <a:pPr algn="ctr"/>
                      <a:r>
                        <a:rPr lang="es-PE" sz="1600" dirty="0"/>
                        <a:t>No,</a:t>
                      </a:r>
                      <a:r>
                        <a:rPr lang="es-PE" sz="1600" baseline="0" dirty="0"/>
                        <a:t> pero invitación al uso público de la razón crítica. El ciudadano debe ser colegislador.</a:t>
                      </a:r>
                      <a:endParaRPr lang="es-PE" sz="1600" dirty="0"/>
                    </a:p>
                  </a:txBody>
                  <a:tcPr anchor="ctr"/>
                </a:tc>
                <a:extLst>
                  <a:ext uri="{0D108BD9-81ED-4DB2-BD59-A6C34878D82A}">
                    <a16:rowId xmlns:a16="http://schemas.microsoft.com/office/drawing/2014/main" val="1928759986"/>
                  </a:ext>
                </a:extLst>
              </a:tr>
              <a:tr h="108228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PE" sz="2400" b="1" dirty="0"/>
                        <a:t>Voluntad General</a:t>
                      </a:r>
                    </a:p>
                  </a:txBody>
                  <a:tcPr anchor="ctr"/>
                </a:tc>
                <a:tc>
                  <a:txBody>
                    <a:bodyPr/>
                    <a:lstStyle/>
                    <a:p>
                      <a:pPr algn="ctr"/>
                      <a:r>
                        <a:rPr lang="es-PE" sz="1600" dirty="0"/>
                        <a:t>La</a:t>
                      </a:r>
                      <a:r>
                        <a:rPr lang="es-PE" sz="1600" baseline="0" dirty="0"/>
                        <a:t> única voluntad considerada es la del soberano</a:t>
                      </a:r>
                      <a:r>
                        <a:rPr lang="es-PE" sz="1600" baseline="0" dirty="0">
                          <a:solidFill>
                            <a:schemeClr val="accent6"/>
                          </a:solidFill>
                        </a:rPr>
                        <a:t>. Seguridad y Paz. </a:t>
                      </a:r>
                      <a:endParaRPr lang="es-PE" sz="1600" dirty="0">
                        <a:solidFill>
                          <a:schemeClr val="accent6"/>
                        </a:solidFill>
                      </a:endParaRPr>
                    </a:p>
                  </a:txBody>
                  <a:tcPr anchor="ctr"/>
                </a:tc>
                <a:tc>
                  <a:txBody>
                    <a:bodyPr/>
                    <a:lstStyle/>
                    <a:p>
                      <a:pPr algn="ctr"/>
                      <a:r>
                        <a:rPr lang="es-PE" sz="1600" dirty="0">
                          <a:solidFill>
                            <a:schemeClr val="accent6"/>
                          </a:solidFill>
                        </a:rPr>
                        <a:t>Libertad, tolerancia. </a:t>
                      </a:r>
                    </a:p>
                  </a:txBody>
                  <a:tcPr anchor="ctr"/>
                </a:tc>
                <a:tc>
                  <a:txBody>
                    <a:bodyPr/>
                    <a:lstStyle/>
                    <a:p>
                      <a:pPr algn="ctr"/>
                      <a:r>
                        <a:rPr lang="es-PE" sz="1600" dirty="0">
                          <a:solidFill>
                            <a:schemeClr val="accent6"/>
                          </a:solidFill>
                        </a:rPr>
                        <a:t>Bien común</a:t>
                      </a:r>
                      <a:r>
                        <a:rPr lang="es-PE" sz="1600" baseline="0" dirty="0">
                          <a:solidFill>
                            <a:schemeClr val="accent6"/>
                          </a:solidFill>
                        </a:rPr>
                        <a:t> del querer colectivo. Más que la sumatoria de voluntades.</a:t>
                      </a:r>
                      <a:endParaRPr lang="es-PE" sz="1600" dirty="0">
                        <a:solidFill>
                          <a:schemeClr val="accent6"/>
                        </a:solidFill>
                      </a:endParaRPr>
                    </a:p>
                  </a:txBody>
                  <a:tcPr anchor="ctr"/>
                </a:tc>
                <a:tc>
                  <a:txBody>
                    <a:bodyPr/>
                    <a:lstStyle/>
                    <a:p>
                      <a:pPr algn="ctr"/>
                      <a:r>
                        <a:rPr lang="es-PE" sz="1600" dirty="0"/>
                        <a:t>Los</a:t>
                      </a:r>
                      <a:r>
                        <a:rPr lang="es-PE" sz="1600" baseline="0" dirty="0"/>
                        <a:t> asuntos públicos, razón, razón pública. No guerras. Cosmopolitismo</a:t>
                      </a:r>
                      <a:endParaRPr lang="es-PE" sz="1600" dirty="0"/>
                    </a:p>
                  </a:txBody>
                  <a:tcPr anchor="ctr"/>
                </a:tc>
                <a:extLst>
                  <a:ext uri="{0D108BD9-81ED-4DB2-BD59-A6C34878D82A}">
                    <a16:rowId xmlns:a16="http://schemas.microsoft.com/office/drawing/2014/main" val="3623045213"/>
                  </a:ext>
                </a:extLst>
              </a:tr>
            </a:tbl>
          </a:graphicData>
        </a:graphic>
      </p:graphicFrame>
      <p:pic>
        <p:nvPicPr>
          <p:cNvPr id="3" name="Imagen 2"/>
          <p:cNvPicPr>
            <a:picLocks noChangeAspect="1"/>
          </p:cNvPicPr>
          <p:nvPr/>
        </p:nvPicPr>
        <p:blipFill>
          <a:blip r:embed="rId2"/>
          <a:stretch>
            <a:fillRect/>
          </a:stretch>
        </p:blipFill>
        <p:spPr>
          <a:xfrm>
            <a:off x="3262883" y="-1"/>
            <a:ext cx="884859" cy="928752"/>
          </a:xfrm>
          <a:prstGeom prst="rect">
            <a:avLst/>
          </a:prstGeom>
        </p:spPr>
      </p:pic>
      <p:pic>
        <p:nvPicPr>
          <p:cNvPr id="6" name="Imagen 5"/>
          <p:cNvPicPr>
            <a:picLocks noChangeAspect="1"/>
          </p:cNvPicPr>
          <p:nvPr/>
        </p:nvPicPr>
        <p:blipFill>
          <a:blip r:embed="rId3"/>
          <a:stretch>
            <a:fillRect/>
          </a:stretch>
        </p:blipFill>
        <p:spPr>
          <a:xfrm>
            <a:off x="5653344" y="7979"/>
            <a:ext cx="885312" cy="944654"/>
          </a:xfrm>
          <a:prstGeom prst="rect">
            <a:avLst/>
          </a:prstGeom>
        </p:spPr>
      </p:pic>
      <p:pic>
        <p:nvPicPr>
          <p:cNvPr id="7" name="Imagen 6"/>
          <p:cNvPicPr>
            <a:picLocks noChangeAspect="1"/>
          </p:cNvPicPr>
          <p:nvPr/>
        </p:nvPicPr>
        <p:blipFill>
          <a:blip r:embed="rId4"/>
          <a:stretch>
            <a:fillRect/>
          </a:stretch>
        </p:blipFill>
        <p:spPr>
          <a:xfrm>
            <a:off x="8044258" y="-1"/>
            <a:ext cx="852092" cy="898139"/>
          </a:xfrm>
          <a:prstGeom prst="rect">
            <a:avLst/>
          </a:prstGeom>
        </p:spPr>
      </p:pic>
      <p:pic>
        <p:nvPicPr>
          <p:cNvPr id="8" name="Imagen 7"/>
          <p:cNvPicPr>
            <a:picLocks noChangeAspect="1"/>
          </p:cNvPicPr>
          <p:nvPr/>
        </p:nvPicPr>
        <p:blipFill>
          <a:blip r:embed="rId5"/>
          <a:stretch>
            <a:fillRect/>
          </a:stretch>
        </p:blipFill>
        <p:spPr>
          <a:xfrm>
            <a:off x="10435172" y="-1"/>
            <a:ext cx="937678" cy="1049307"/>
          </a:xfrm>
          <a:prstGeom prst="rect">
            <a:avLst/>
          </a:prstGeom>
        </p:spPr>
      </p:pic>
    </p:spTree>
    <p:extLst>
      <p:ext uri="{BB962C8B-B14F-4D97-AF65-F5344CB8AC3E}">
        <p14:creationId xmlns:p14="http://schemas.microsoft.com/office/powerpoint/2010/main" val="57475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135560" y="14108"/>
            <a:ext cx="8229600" cy="1152128"/>
          </a:xfrm>
        </p:spPr>
        <p:txBody>
          <a:bodyPr>
            <a:noAutofit/>
          </a:bodyPr>
          <a:lstStyle/>
          <a:p>
            <a:pPr marL="0" indent="0" algn="ctr">
              <a:buNone/>
            </a:pPr>
            <a:r>
              <a:rPr lang="es-PE" dirty="0"/>
              <a:t>¿qué es el </a:t>
            </a:r>
            <a:r>
              <a:rPr lang="es-PE" dirty="0">
                <a:solidFill>
                  <a:srgbClr val="FF0000"/>
                </a:solidFill>
              </a:rPr>
              <a:t>proyecto crítico</a:t>
            </a:r>
            <a:r>
              <a:rPr lang="es-PE" dirty="0"/>
              <a:t>?</a:t>
            </a:r>
          </a:p>
          <a:p>
            <a:pPr marL="0" indent="0">
              <a:buNone/>
            </a:pPr>
            <a:endParaRPr lang="es-PE" dirty="0"/>
          </a:p>
          <a:p>
            <a:pPr marL="0" indent="0">
              <a:buNone/>
            </a:pPr>
            <a:r>
              <a:rPr lang="es-PE" dirty="0"/>
              <a:t>			</a:t>
            </a:r>
          </a:p>
        </p:txBody>
      </p:sp>
      <p:sp>
        <p:nvSpPr>
          <p:cNvPr id="6" name="Marcador de contenido 2"/>
          <p:cNvSpPr txBox="1">
            <a:spLocks/>
          </p:cNvSpPr>
          <p:nvPr/>
        </p:nvSpPr>
        <p:spPr>
          <a:xfrm>
            <a:off x="2135560" y="836712"/>
            <a:ext cx="8229600" cy="33843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s-PE" dirty="0">
                <a:solidFill>
                  <a:srgbClr val="FF0000"/>
                </a:solidFill>
              </a:rPr>
              <a:t>Diferenciar </a:t>
            </a:r>
            <a:r>
              <a:rPr lang="es-PE" b="1" u="sng" dirty="0">
                <a:solidFill>
                  <a:srgbClr val="FF0000"/>
                </a:solidFill>
              </a:rPr>
              <a:t>Fenómenos y Noúmenos</a:t>
            </a:r>
          </a:p>
          <a:p>
            <a:pPr marL="0" indent="0">
              <a:buNone/>
            </a:pPr>
            <a:endParaRPr lang="es-PE" b="1" u="sng" dirty="0">
              <a:solidFill>
                <a:srgbClr val="FF0000"/>
              </a:solidFill>
            </a:endParaRPr>
          </a:p>
          <a:p>
            <a:pPr marL="0" indent="0">
              <a:buNone/>
            </a:pPr>
            <a:r>
              <a:rPr lang="es-PE" sz="2800" u="sng" dirty="0">
                <a:solidFill>
                  <a:schemeClr val="bg1">
                    <a:lumMod val="65000"/>
                  </a:schemeClr>
                </a:solidFill>
              </a:rPr>
              <a:t>Fenómeno</a:t>
            </a:r>
            <a:r>
              <a:rPr lang="es-PE" sz="2800" dirty="0">
                <a:solidFill>
                  <a:schemeClr val="bg1">
                    <a:lumMod val="65000"/>
                  </a:schemeClr>
                </a:solidFill>
              </a:rPr>
              <a:t>: Tal y como percibimos a los objetos en cuanto se nos aparecen y los interpretamos. Están mediados por nuestras formas de conocer, especialmente, sujetos a las condiciones básicas: a la sensibilidad (espacio y tiempo) y al entendimiento (categorías).</a:t>
            </a:r>
          </a:p>
          <a:p>
            <a:pPr marL="0" indent="0">
              <a:buNone/>
            </a:pPr>
            <a:endParaRPr lang="es-PE" sz="2800" dirty="0">
              <a:solidFill>
                <a:schemeClr val="bg1">
                  <a:lumMod val="65000"/>
                </a:schemeClr>
              </a:solidFill>
            </a:endParaRPr>
          </a:p>
          <a:p>
            <a:pPr marL="0" indent="0">
              <a:buNone/>
            </a:pPr>
            <a:r>
              <a:rPr lang="es-PE" sz="2800" u="sng" dirty="0">
                <a:solidFill>
                  <a:schemeClr val="bg1">
                    <a:lumMod val="65000"/>
                  </a:schemeClr>
                </a:solidFill>
              </a:rPr>
              <a:t>Noúmeno</a:t>
            </a:r>
            <a:r>
              <a:rPr lang="es-PE" sz="2800" dirty="0">
                <a:solidFill>
                  <a:schemeClr val="bg1">
                    <a:lumMod val="65000"/>
                  </a:schemeClr>
                </a:solidFill>
              </a:rPr>
              <a:t>: La cosa en sí misma. Existe de modo independiente a nuestra percepción. Nunca podemos conocerlos directamente, ni totalmente. </a:t>
            </a:r>
          </a:p>
          <a:p>
            <a:pPr marL="0" indent="0">
              <a:buNone/>
            </a:pPr>
            <a:endParaRPr lang="es-PE" b="1" u="sng" dirty="0">
              <a:solidFill>
                <a:srgbClr val="FF0000"/>
              </a:solidFill>
            </a:endParaRPr>
          </a:p>
        </p:txBody>
      </p:sp>
    </p:spTree>
    <p:extLst>
      <p:ext uri="{BB962C8B-B14F-4D97-AF65-F5344CB8AC3E}">
        <p14:creationId xmlns:p14="http://schemas.microsoft.com/office/powerpoint/2010/main" val="1131965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135560" y="14108"/>
            <a:ext cx="8229600" cy="1152128"/>
          </a:xfrm>
        </p:spPr>
        <p:txBody>
          <a:bodyPr>
            <a:noAutofit/>
          </a:bodyPr>
          <a:lstStyle/>
          <a:p>
            <a:pPr marL="0" indent="0" algn="ctr">
              <a:buNone/>
            </a:pPr>
            <a:r>
              <a:rPr lang="es-PE" dirty="0"/>
              <a:t>¿qué es el </a:t>
            </a:r>
            <a:r>
              <a:rPr lang="es-PE" dirty="0">
                <a:solidFill>
                  <a:srgbClr val="FF0000"/>
                </a:solidFill>
              </a:rPr>
              <a:t>proyecto crítico</a:t>
            </a:r>
            <a:r>
              <a:rPr lang="es-PE" dirty="0"/>
              <a:t>?</a:t>
            </a:r>
          </a:p>
          <a:p>
            <a:pPr marL="0" indent="0">
              <a:buNone/>
            </a:pPr>
            <a:endParaRPr lang="es-PE" dirty="0"/>
          </a:p>
          <a:p>
            <a:pPr marL="0" indent="0">
              <a:buNone/>
            </a:pPr>
            <a:r>
              <a:rPr lang="es-PE" dirty="0"/>
              <a:t>			</a:t>
            </a:r>
          </a:p>
        </p:txBody>
      </p:sp>
      <p:sp>
        <p:nvSpPr>
          <p:cNvPr id="6" name="Marcador de contenido 2"/>
          <p:cNvSpPr txBox="1">
            <a:spLocks/>
          </p:cNvSpPr>
          <p:nvPr/>
        </p:nvSpPr>
        <p:spPr>
          <a:xfrm>
            <a:off x="2135560" y="836712"/>
            <a:ext cx="8229600" cy="33843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s-PE" dirty="0">
                <a:solidFill>
                  <a:srgbClr val="FF0000"/>
                </a:solidFill>
              </a:rPr>
              <a:t>Distinguir el </a:t>
            </a:r>
            <a:r>
              <a:rPr lang="es-PE" b="1" u="sng" dirty="0">
                <a:solidFill>
                  <a:srgbClr val="FF0000"/>
                </a:solidFill>
              </a:rPr>
              <a:t>uso teórico</a:t>
            </a:r>
            <a:r>
              <a:rPr lang="es-PE" dirty="0">
                <a:solidFill>
                  <a:srgbClr val="FF0000"/>
                </a:solidFill>
              </a:rPr>
              <a:t> de la razón y el </a:t>
            </a:r>
            <a:r>
              <a:rPr lang="es-PE" b="1" u="sng" dirty="0">
                <a:solidFill>
                  <a:srgbClr val="FF0000"/>
                </a:solidFill>
              </a:rPr>
              <a:t>uso práctico</a:t>
            </a:r>
            <a:r>
              <a:rPr lang="es-PE" dirty="0">
                <a:solidFill>
                  <a:srgbClr val="FF0000"/>
                </a:solidFill>
              </a:rPr>
              <a:t> de la razón</a:t>
            </a:r>
          </a:p>
          <a:p>
            <a:pPr marL="0" indent="0">
              <a:buNone/>
            </a:pPr>
            <a:endParaRPr lang="es-PE" dirty="0">
              <a:solidFill>
                <a:srgbClr val="FF0000"/>
              </a:solidFill>
            </a:endParaRPr>
          </a:p>
          <a:p>
            <a:pPr marL="0" indent="0">
              <a:buNone/>
            </a:pPr>
            <a:r>
              <a:rPr lang="es-PE" dirty="0">
                <a:solidFill>
                  <a:schemeClr val="bg1">
                    <a:lumMod val="65000"/>
                  </a:schemeClr>
                </a:solidFill>
              </a:rPr>
              <a:t>Filosofía “</a:t>
            </a:r>
            <a:r>
              <a:rPr lang="es-PE" dirty="0">
                <a:solidFill>
                  <a:schemeClr val="accent3"/>
                </a:solidFill>
              </a:rPr>
              <a:t>pura</a:t>
            </a:r>
            <a:r>
              <a:rPr lang="es-PE" dirty="0">
                <a:solidFill>
                  <a:schemeClr val="bg1">
                    <a:lumMod val="65000"/>
                  </a:schemeClr>
                </a:solidFill>
              </a:rPr>
              <a:t>”: conocimiento, epistemología.</a:t>
            </a:r>
          </a:p>
          <a:p>
            <a:pPr marL="0" indent="0">
              <a:buNone/>
            </a:pPr>
            <a:endParaRPr lang="es-PE" dirty="0">
              <a:solidFill>
                <a:schemeClr val="bg1">
                  <a:lumMod val="65000"/>
                </a:schemeClr>
              </a:solidFill>
            </a:endParaRPr>
          </a:p>
          <a:p>
            <a:pPr marL="0" indent="0">
              <a:buNone/>
            </a:pPr>
            <a:r>
              <a:rPr lang="es-PE" dirty="0">
                <a:solidFill>
                  <a:schemeClr val="bg1">
                    <a:lumMod val="65000"/>
                  </a:schemeClr>
                </a:solidFill>
              </a:rPr>
              <a:t>Filosofía “</a:t>
            </a:r>
            <a:r>
              <a:rPr lang="es-PE" dirty="0">
                <a:solidFill>
                  <a:schemeClr val="accent3"/>
                </a:solidFill>
              </a:rPr>
              <a:t>práctica</a:t>
            </a:r>
            <a:r>
              <a:rPr lang="es-PE" dirty="0">
                <a:solidFill>
                  <a:schemeClr val="bg1">
                    <a:lumMod val="65000"/>
                  </a:schemeClr>
                </a:solidFill>
              </a:rPr>
              <a:t>”: lo que deriva de la moral: derecho, historia, política, educación, </a:t>
            </a:r>
          </a:p>
          <a:p>
            <a:pPr marL="0" indent="0">
              <a:buNone/>
            </a:pPr>
            <a:endParaRPr lang="es-PE" dirty="0">
              <a:solidFill>
                <a:srgbClr val="FF0000"/>
              </a:solidFill>
            </a:endParaRPr>
          </a:p>
        </p:txBody>
      </p:sp>
    </p:spTree>
    <p:extLst>
      <p:ext uri="{BB962C8B-B14F-4D97-AF65-F5344CB8AC3E}">
        <p14:creationId xmlns:p14="http://schemas.microsoft.com/office/powerpoint/2010/main" val="404104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135560" y="14108"/>
            <a:ext cx="8229600" cy="1152128"/>
          </a:xfrm>
        </p:spPr>
        <p:txBody>
          <a:bodyPr>
            <a:noAutofit/>
          </a:bodyPr>
          <a:lstStyle/>
          <a:p>
            <a:pPr marL="0" indent="0" algn="ctr">
              <a:buNone/>
            </a:pPr>
            <a:r>
              <a:rPr lang="es-PE" dirty="0"/>
              <a:t>¿qué es el </a:t>
            </a:r>
            <a:r>
              <a:rPr lang="es-PE" dirty="0">
                <a:solidFill>
                  <a:srgbClr val="FF0000"/>
                </a:solidFill>
              </a:rPr>
              <a:t>proyecto crítico</a:t>
            </a:r>
            <a:r>
              <a:rPr lang="es-PE" dirty="0"/>
              <a:t>?</a:t>
            </a:r>
          </a:p>
          <a:p>
            <a:pPr marL="0" indent="0">
              <a:buNone/>
            </a:pPr>
            <a:endParaRPr lang="es-PE" dirty="0"/>
          </a:p>
          <a:p>
            <a:pPr marL="0" indent="0">
              <a:buNone/>
            </a:pPr>
            <a:r>
              <a:rPr lang="es-PE" dirty="0"/>
              <a:t>			</a:t>
            </a:r>
          </a:p>
        </p:txBody>
      </p:sp>
      <p:sp>
        <p:nvSpPr>
          <p:cNvPr id="6" name="Marcador de contenido 2"/>
          <p:cNvSpPr txBox="1">
            <a:spLocks/>
          </p:cNvSpPr>
          <p:nvPr/>
        </p:nvSpPr>
        <p:spPr>
          <a:xfrm>
            <a:off x="2135560" y="836712"/>
            <a:ext cx="8229600" cy="33843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Arial" pitchFamily="34" charset="0"/>
              <a:buAutoNum type="arabicPeriod"/>
            </a:pPr>
            <a:r>
              <a:rPr lang="es-PE" dirty="0"/>
              <a:t>Criticar la razón por la razón misma para establecer los </a:t>
            </a:r>
            <a:r>
              <a:rPr lang="es-PE" b="1" u="sng" dirty="0">
                <a:solidFill>
                  <a:srgbClr val="FF0000"/>
                </a:solidFill>
              </a:rPr>
              <a:t>límites del conocimiento </a:t>
            </a:r>
            <a:r>
              <a:rPr lang="es-PE" dirty="0"/>
              <a:t>(Revolución copernicana)</a:t>
            </a:r>
          </a:p>
          <a:p>
            <a:pPr marL="514350" indent="-514350">
              <a:buFont typeface="Arial" pitchFamily="34" charset="0"/>
              <a:buAutoNum type="arabicPeriod"/>
            </a:pPr>
            <a:r>
              <a:rPr lang="es-PE" dirty="0">
                <a:solidFill>
                  <a:srgbClr val="FF0000"/>
                </a:solidFill>
              </a:rPr>
              <a:t>Diferenciar </a:t>
            </a:r>
            <a:r>
              <a:rPr lang="es-PE" b="1" u="sng" dirty="0">
                <a:solidFill>
                  <a:srgbClr val="FF0000"/>
                </a:solidFill>
              </a:rPr>
              <a:t>Fenómenos y Noúmenos</a:t>
            </a:r>
          </a:p>
          <a:p>
            <a:pPr marL="514350" indent="-514350">
              <a:buFont typeface="Arial" pitchFamily="34" charset="0"/>
              <a:buAutoNum type="arabicPeriod"/>
            </a:pPr>
            <a:r>
              <a:rPr lang="es-PE" dirty="0"/>
              <a:t>Establecer </a:t>
            </a:r>
            <a:r>
              <a:rPr lang="es-PE" b="1" u="sng" dirty="0"/>
              <a:t>formas puras de conocimiento </a:t>
            </a:r>
            <a:r>
              <a:rPr lang="es-PE" dirty="0"/>
              <a:t>(a priori)</a:t>
            </a:r>
          </a:p>
          <a:p>
            <a:pPr marL="514350" indent="-514350">
              <a:buFont typeface="Arial" pitchFamily="34" charset="0"/>
              <a:buAutoNum type="arabicPeriod"/>
            </a:pPr>
            <a:r>
              <a:rPr lang="es-PE" dirty="0"/>
              <a:t>Establecer tipos de </a:t>
            </a:r>
            <a:r>
              <a:rPr lang="es-PE" b="1" u="sng" dirty="0"/>
              <a:t>juicios</a:t>
            </a:r>
          </a:p>
          <a:p>
            <a:pPr marL="514350" indent="-514350">
              <a:buFont typeface="Arial" pitchFamily="34" charset="0"/>
              <a:buAutoNum type="arabicPeriod"/>
            </a:pPr>
            <a:r>
              <a:rPr lang="es-PE" b="1" u="sng" dirty="0"/>
              <a:t>Crítica a la metafísica</a:t>
            </a:r>
          </a:p>
          <a:p>
            <a:pPr marL="514350" indent="-514350">
              <a:buFont typeface="Arial" pitchFamily="34" charset="0"/>
              <a:buAutoNum type="arabicPeriod"/>
            </a:pPr>
            <a:r>
              <a:rPr lang="es-PE" dirty="0">
                <a:solidFill>
                  <a:srgbClr val="FF0000"/>
                </a:solidFill>
              </a:rPr>
              <a:t>Distinguir el </a:t>
            </a:r>
            <a:r>
              <a:rPr lang="es-PE" b="1" u="sng" dirty="0">
                <a:solidFill>
                  <a:srgbClr val="FF0000"/>
                </a:solidFill>
              </a:rPr>
              <a:t>uso teórico</a:t>
            </a:r>
            <a:r>
              <a:rPr lang="es-PE" dirty="0">
                <a:solidFill>
                  <a:srgbClr val="FF0000"/>
                </a:solidFill>
              </a:rPr>
              <a:t> de la razón y el </a:t>
            </a:r>
            <a:r>
              <a:rPr lang="es-PE" b="1" u="sng" dirty="0">
                <a:solidFill>
                  <a:srgbClr val="FF0000"/>
                </a:solidFill>
              </a:rPr>
              <a:t>uso práctico</a:t>
            </a:r>
            <a:r>
              <a:rPr lang="es-PE" dirty="0">
                <a:solidFill>
                  <a:srgbClr val="FF0000"/>
                </a:solidFill>
              </a:rPr>
              <a:t> de la razón</a:t>
            </a:r>
          </a:p>
        </p:txBody>
      </p:sp>
    </p:spTree>
    <p:extLst>
      <p:ext uri="{BB962C8B-B14F-4D97-AF65-F5344CB8AC3E}">
        <p14:creationId xmlns:p14="http://schemas.microsoft.com/office/powerpoint/2010/main" val="3472549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e/ea/Apparent_retrograde_motion.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322628" y="1732294"/>
            <a:ext cx="7272808" cy="3636404"/>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1725810" y="762799"/>
            <a:ext cx="3141093" cy="1323439"/>
          </a:xfrm>
          <a:prstGeom prst="rect">
            <a:avLst/>
          </a:prstGeom>
          <a:noFill/>
        </p:spPr>
        <p:txBody>
          <a:bodyPr wrap="square" rtlCol="0">
            <a:spAutoFit/>
          </a:bodyPr>
          <a:lstStyle/>
          <a:p>
            <a:r>
              <a:rPr lang="es-PE" sz="4000" b="1" u="sng" dirty="0"/>
              <a:t>Teoría Heliocéntrica</a:t>
            </a:r>
          </a:p>
        </p:txBody>
      </p:sp>
      <p:sp>
        <p:nvSpPr>
          <p:cNvPr id="7" name="CuadroTexto 6"/>
          <p:cNvSpPr txBox="1"/>
          <p:nvPr/>
        </p:nvSpPr>
        <p:spPr>
          <a:xfrm>
            <a:off x="5022928" y="2199221"/>
            <a:ext cx="1872208" cy="923330"/>
          </a:xfrm>
          <a:prstGeom prst="rect">
            <a:avLst/>
          </a:prstGeom>
          <a:noFill/>
        </p:spPr>
        <p:txBody>
          <a:bodyPr wrap="square" rtlCol="0">
            <a:spAutoFit/>
          </a:bodyPr>
          <a:lstStyle/>
          <a:p>
            <a:r>
              <a:rPr lang="es-PE" dirty="0">
                <a:solidFill>
                  <a:srgbClr val="FF0000"/>
                </a:solidFill>
              </a:rPr>
              <a:t>Rojo</a:t>
            </a:r>
            <a:r>
              <a:rPr lang="es-PE" dirty="0"/>
              <a:t>: Marte</a:t>
            </a:r>
          </a:p>
          <a:p>
            <a:r>
              <a:rPr lang="es-PE" dirty="0">
                <a:solidFill>
                  <a:schemeClr val="accent1"/>
                </a:solidFill>
              </a:rPr>
              <a:t>Azul</a:t>
            </a:r>
            <a:r>
              <a:rPr lang="es-PE" dirty="0"/>
              <a:t>: Tierra</a:t>
            </a:r>
          </a:p>
          <a:p>
            <a:r>
              <a:rPr lang="es-PE" dirty="0">
                <a:solidFill>
                  <a:srgbClr val="FFC000"/>
                </a:solidFill>
              </a:rPr>
              <a:t>Amarillo</a:t>
            </a:r>
            <a:r>
              <a:rPr lang="es-PE" dirty="0"/>
              <a:t>: Sol</a:t>
            </a:r>
          </a:p>
        </p:txBody>
      </p:sp>
      <p:sp>
        <p:nvSpPr>
          <p:cNvPr id="8" name="CuadroTexto 7"/>
          <p:cNvSpPr txBox="1"/>
          <p:nvPr/>
        </p:nvSpPr>
        <p:spPr>
          <a:xfrm>
            <a:off x="7538142" y="670266"/>
            <a:ext cx="3129858" cy="1323439"/>
          </a:xfrm>
          <a:prstGeom prst="rect">
            <a:avLst/>
          </a:prstGeom>
          <a:noFill/>
        </p:spPr>
        <p:txBody>
          <a:bodyPr wrap="square" rtlCol="0">
            <a:spAutoFit/>
          </a:bodyPr>
          <a:lstStyle/>
          <a:p>
            <a:pPr algn="r"/>
            <a:r>
              <a:rPr lang="es-PE" sz="4000" b="1" u="sng" dirty="0"/>
              <a:t>Teoría Geocéntrica</a:t>
            </a:r>
          </a:p>
        </p:txBody>
      </p:sp>
      <p:pic>
        <p:nvPicPr>
          <p:cNvPr id="6" name="Imagen 5"/>
          <p:cNvPicPr>
            <a:picLocks noChangeAspect="1"/>
          </p:cNvPicPr>
          <p:nvPr/>
        </p:nvPicPr>
        <p:blipFill>
          <a:blip r:embed="rId3"/>
          <a:stretch>
            <a:fillRect/>
          </a:stretch>
        </p:blipFill>
        <p:spPr>
          <a:xfrm>
            <a:off x="1744185" y="4725144"/>
            <a:ext cx="1524000" cy="1962150"/>
          </a:xfrm>
          <a:prstGeom prst="rect">
            <a:avLst/>
          </a:prstGeom>
        </p:spPr>
      </p:pic>
      <p:pic>
        <p:nvPicPr>
          <p:cNvPr id="9" name="Imagen 8"/>
          <p:cNvPicPr>
            <a:picLocks noChangeAspect="1"/>
          </p:cNvPicPr>
          <p:nvPr/>
        </p:nvPicPr>
        <p:blipFill>
          <a:blip r:embed="rId4"/>
          <a:stretch>
            <a:fillRect/>
          </a:stretch>
        </p:blipFill>
        <p:spPr>
          <a:xfrm>
            <a:off x="7770231" y="5119294"/>
            <a:ext cx="1359768" cy="1681434"/>
          </a:xfrm>
          <a:prstGeom prst="rect">
            <a:avLst/>
          </a:prstGeom>
        </p:spPr>
      </p:pic>
      <p:sp>
        <p:nvSpPr>
          <p:cNvPr id="10" name="CuadroTexto 9"/>
          <p:cNvSpPr txBox="1"/>
          <p:nvPr/>
        </p:nvSpPr>
        <p:spPr>
          <a:xfrm>
            <a:off x="5747200" y="5291916"/>
            <a:ext cx="2232248" cy="369332"/>
          </a:xfrm>
          <a:prstGeom prst="rect">
            <a:avLst/>
          </a:prstGeom>
          <a:noFill/>
        </p:spPr>
        <p:txBody>
          <a:bodyPr wrap="square" rtlCol="0">
            <a:spAutoFit/>
          </a:bodyPr>
          <a:lstStyle/>
          <a:p>
            <a:r>
              <a:rPr lang="es-PE" dirty="0" err="1"/>
              <a:t>Eudoxo</a:t>
            </a:r>
            <a:r>
              <a:rPr lang="es-PE" dirty="0"/>
              <a:t> y Ptolomeo</a:t>
            </a:r>
          </a:p>
        </p:txBody>
      </p:sp>
      <p:pic>
        <p:nvPicPr>
          <p:cNvPr id="11" name="Imagen 10"/>
          <p:cNvPicPr>
            <a:picLocks noChangeAspect="1"/>
          </p:cNvPicPr>
          <p:nvPr/>
        </p:nvPicPr>
        <p:blipFill>
          <a:blip r:embed="rId5"/>
          <a:stretch>
            <a:fillRect/>
          </a:stretch>
        </p:blipFill>
        <p:spPr>
          <a:xfrm flipH="1">
            <a:off x="9186354" y="5193008"/>
            <a:ext cx="1283602" cy="1524763"/>
          </a:xfrm>
          <a:prstGeom prst="rect">
            <a:avLst/>
          </a:prstGeom>
        </p:spPr>
      </p:pic>
      <p:pic>
        <p:nvPicPr>
          <p:cNvPr id="12" name="Imagen 11"/>
          <p:cNvPicPr>
            <a:picLocks noChangeAspect="1"/>
          </p:cNvPicPr>
          <p:nvPr/>
        </p:nvPicPr>
        <p:blipFill>
          <a:blip r:embed="rId6"/>
          <a:stretch>
            <a:fillRect/>
          </a:stretch>
        </p:blipFill>
        <p:spPr>
          <a:xfrm>
            <a:off x="4866904" y="131234"/>
            <a:ext cx="733425" cy="923925"/>
          </a:xfrm>
          <a:prstGeom prst="rect">
            <a:avLst/>
          </a:prstGeom>
        </p:spPr>
      </p:pic>
      <p:pic>
        <p:nvPicPr>
          <p:cNvPr id="3" name="Imagen 2"/>
          <p:cNvPicPr>
            <a:picLocks noChangeAspect="1"/>
          </p:cNvPicPr>
          <p:nvPr/>
        </p:nvPicPr>
        <p:blipFill>
          <a:blip r:embed="rId7"/>
          <a:stretch>
            <a:fillRect/>
          </a:stretch>
        </p:blipFill>
        <p:spPr>
          <a:xfrm>
            <a:off x="6894471" y="47172"/>
            <a:ext cx="793170" cy="1007987"/>
          </a:xfrm>
          <a:prstGeom prst="rect">
            <a:avLst/>
          </a:prstGeom>
        </p:spPr>
      </p:pic>
      <p:sp>
        <p:nvSpPr>
          <p:cNvPr id="13" name="CuadroTexto 12"/>
          <p:cNvSpPr txBox="1"/>
          <p:nvPr/>
        </p:nvSpPr>
        <p:spPr>
          <a:xfrm>
            <a:off x="5778347" y="216412"/>
            <a:ext cx="2232248" cy="646331"/>
          </a:xfrm>
          <a:prstGeom prst="rect">
            <a:avLst/>
          </a:prstGeom>
          <a:noFill/>
        </p:spPr>
        <p:txBody>
          <a:bodyPr wrap="square" rtlCol="0">
            <a:spAutoFit/>
          </a:bodyPr>
          <a:lstStyle/>
          <a:p>
            <a:r>
              <a:rPr lang="es-PE" dirty="0"/>
              <a:t>Newton y</a:t>
            </a:r>
          </a:p>
          <a:p>
            <a:r>
              <a:rPr lang="es-PE" dirty="0"/>
              <a:t>Laplace</a:t>
            </a:r>
          </a:p>
        </p:txBody>
      </p:sp>
      <p:sp>
        <p:nvSpPr>
          <p:cNvPr id="4" name="Rectángulo 3"/>
          <p:cNvSpPr/>
          <p:nvPr/>
        </p:nvSpPr>
        <p:spPr>
          <a:xfrm>
            <a:off x="4583833" y="1"/>
            <a:ext cx="3426763" cy="116274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CuadroTexto 14"/>
          <p:cNvSpPr txBox="1"/>
          <p:nvPr/>
        </p:nvSpPr>
        <p:spPr>
          <a:xfrm>
            <a:off x="3287688" y="5381664"/>
            <a:ext cx="2003528" cy="923330"/>
          </a:xfrm>
          <a:prstGeom prst="rect">
            <a:avLst/>
          </a:prstGeom>
          <a:noFill/>
        </p:spPr>
        <p:txBody>
          <a:bodyPr wrap="square" rtlCol="0">
            <a:spAutoFit/>
          </a:bodyPr>
          <a:lstStyle/>
          <a:p>
            <a:r>
              <a:rPr lang="es-PE" dirty="0"/>
              <a:t>Copérnico</a:t>
            </a:r>
          </a:p>
          <a:p>
            <a:r>
              <a:rPr lang="es-PE" dirty="0"/>
              <a:t>Y</a:t>
            </a:r>
          </a:p>
          <a:p>
            <a:r>
              <a:rPr lang="es-PE" dirty="0"/>
              <a:t>Aristarco de Samos</a:t>
            </a:r>
          </a:p>
        </p:txBody>
      </p:sp>
      <p:pic>
        <p:nvPicPr>
          <p:cNvPr id="14" name="Imagen 13"/>
          <p:cNvPicPr>
            <a:picLocks noChangeAspect="1"/>
          </p:cNvPicPr>
          <p:nvPr/>
        </p:nvPicPr>
        <p:blipFill>
          <a:blip r:embed="rId8"/>
          <a:stretch>
            <a:fillRect/>
          </a:stretch>
        </p:blipFill>
        <p:spPr>
          <a:xfrm>
            <a:off x="1743622" y="3293115"/>
            <a:ext cx="1085850" cy="1038225"/>
          </a:xfrm>
          <a:prstGeom prst="rect">
            <a:avLst/>
          </a:prstGeom>
        </p:spPr>
      </p:pic>
    </p:spTree>
    <p:extLst>
      <p:ext uri="{BB962C8B-B14F-4D97-AF65-F5344CB8AC3E}">
        <p14:creationId xmlns:p14="http://schemas.microsoft.com/office/powerpoint/2010/main" val="2427763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386</TotalTime>
  <Words>3346</Words>
  <Application>Microsoft Office PowerPoint</Application>
  <PresentationFormat>Widescreen</PresentationFormat>
  <Paragraphs>278</Paragraphs>
  <Slides>57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57</vt:i4>
      </vt:variant>
    </vt:vector>
  </HeadingPairs>
  <TitlesOfParts>
    <vt:vector size="62"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Fundamentación de la metafísica de las costumbres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Kant, I. ¿Qué es la Ilustración?  (En: Kant, I. Filosofía de la historia. Ed. Nova. Bs. As., 1964)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2008, p. 229</vt:lpstr>
      <vt:lpstr>2008, p. 230</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 Garcìa Alcalà</dc:creator>
  <cp:lastModifiedBy>F. Garcìa Alcalà</cp:lastModifiedBy>
  <cp:revision>6</cp:revision>
  <dcterms:created xsi:type="dcterms:W3CDTF">2025-09-19T16:23:39Z</dcterms:created>
  <dcterms:modified xsi:type="dcterms:W3CDTF">2025-09-19T22:50:25Z</dcterms:modified>
</cp:coreProperties>
</file>